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3" r:id="rId5"/>
    <p:sldId id="1366" r:id="rId6"/>
    <p:sldId id="291" r:id="rId7"/>
    <p:sldId id="2935" r:id="rId8"/>
    <p:sldId id="2939" r:id="rId9"/>
    <p:sldId id="284" r:id="rId10"/>
    <p:sldId id="2949" r:id="rId11"/>
    <p:sldId id="295" r:id="rId12"/>
    <p:sldId id="2948" r:id="rId13"/>
    <p:sldId id="293" r:id="rId14"/>
    <p:sldId id="2941" r:id="rId15"/>
    <p:sldId id="2954" r:id="rId16"/>
    <p:sldId id="2958" r:id="rId17"/>
    <p:sldId id="2947" r:id="rId18"/>
    <p:sldId id="2951" r:id="rId19"/>
    <p:sldId id="2960" r:id="rId20"/>
    <p:sldId id="2952" r:id="rId21"/>
  </p:sldIdLst>
  <p:sldSz cx="12192000" cy="6858000"/>
  <p:notesSz cx="6858000" cy="9144000"/>
  <p:custDataLst>
    <p:tags r:id="rId24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ffie Kourlos" initials="EK" lastIdx="5" clrIdx="6">
    <p:extLst>
      <p:ext uri="{19B8F6BF-5375-455C-9EA6-DF929625EA0E}">
        <p15:presenceInfo xmlns:p15="http://schemas.microsoft.com/office/powerpoint/2012/main" userId="S::effie.kourlos@tillvaxtverket.se::e0d145ba-783c-45ff-aeaa-59ff0c33b45d" providerId="AD"/>
      </p:ext>
    </p:extLst>
  </p:cmAuthor>
  <p:cmAuthor id="1" name="Therese Asplund" initials="TA" lastIdx="1" clrIdx="0">
    <p:extLst>
      <p:ext uri="{19B8F6BF-5375-455C-9EA6-DF929625EA0E}">
        <p15:presenceInfo xmlns:p15="http://schemas.microsoft.com/office/powerpoint/2012/main" userId="S::therese.asplund@tillvaxtverket.se::620c20bf-54f4-433b-9c87-8c896fd3f667" providerId="AD"/>
      </p:ext>
    </p:extLst>
  </p:cmAuthor>
  <p:cmAuthor id="2" name="Michael Heuman" initials="MH" lastIdx="4" clrIdx="1">
    <p:extLst>
      <p:ext uri="{19B8F6BF-5375-455C-9EA6-DF929625EA0E}">
        <p15:presenceInfo xmlns:p15="http://schemas.microsoft.com/office/powerpoint/2012/main" userId="S::michael.heuman@tillvaxtverket.se::b29c1e3e-18ff-422d-8abb-4543e6775885" providerId="AD"/>
      </p:ext>
    </p:extLst>
  </p:cmAuthor>
  <p:cmAuthor id="3" name="Petter Svärd" initials="PS" lastIdx="1" clrIdx="2">
    <p:extLst>
      <p:ext uri="{19B8F6BF-5375-455C-9EA6-DF929625EA0E}">
        <p15:presenceInfo xmlns:p15="http://schemas.microsoft.com/office/powerpoint/2012/main" userId="S::petter.svard@tillvaxtverket.se::16e264f8-e838-48bc-9e08-388e7605586e" providerId="AD"/>
      </p:ext>
    </p:extLst>
  </p:cmAuthor>
  <p:cmAuthor id="4" name="Laura Brandell Tham" initials="LBT" lastIdx="6" clrIdx="3">
    <p:extLst>
      <p:ext uri="{19B8F6BF-5375-455C-9EA6-DF929625EA0E}">
        <p15:presenceInfo xmlns:p15="http://schemas.microsoft.com/office/powerpoint/2012/main" userId="S::laura.brandell.tham@tillvaxtverket.se::874f1389-e963-473c-b09a-3f857ed9d734" providerId="AD"/>
      </p:ext>
    </p:extLst>
  </p:cmAuthor>
  <p:cmAuthor id="5" name="Kadre Pari" initials="KP" lastIdx="11" clrIdx="4">
    <p:extLst>
      <p:ext uri="{19B8F6BF-5375-455C-9EA6-DF929625EA0E}">
        <p15:presenceInfo xmlns:p15="http://schemas.microsoft.com/office/powerpoint/2012/main" userId="S::kadre.pari@tillvaxtverket.se::60f3fc3d-d8e0-49f7-8bdc-36abe7b3cba2" providerId="AD"/>
      </p:ext>
    </p:extLst>
  </p:cmAuthor>
  <p:cmAuthor id="6" name="Pia Högset" initials="PH" lastIdx="14" clrIdx="5">
    <p:extLst>
      <p:ext uri="{19B8F6BF-5375-455C-9EA6-DF929625EA0E}">
        <p15:presenceInfo xmlns:p15="http://schemas.microsoft.com/office/powerpoint/2012/main" userId="S::pia.hogset@tillvaxtverket.se::f4026183-4681-4994-8eb0-d400bdcdca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07140-8D5B-72C0-68B3-39AF942B8D49}" v="16" dt="2021-03-22T11:29:14.742"/>
    <p1510:client id="{DC14B79F-E0A0-B000-AFC6-32DFF8920962}" v="5" dt="2021-03-23T12:49:26.348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a Högset" userId="S::pia.hogset@tillvaxtverket.se::f4026183-4681-4994-8eb0-d400bdcdca5b" providerId="AD" clId="Web-{9BBC0F52-B980-5B17-5E08-C9460DDF3C0D}"/>
    <pc:docChg chg="modSld">
      <pc:chgData name="Pia Högset" userId="S::pia.hogset@tillvaxtverket.se::f4026183-4681-4994-8eb0-d400bdcdca5b" providerId="AD" clId="Web-{9BBC0F52-B980-5B17-5E08-C9460DDF3C0D}" dt="2021-03-22T11:31:30.885" v="8"/>
      <pc:docMkLst>
        <pc:docMk/>
      </pc:docMkLst>
      <pc:sldChg chg="modNotes">
        <pc:chgData name="Pia Högset" userId="S::pia.hogset@tillvaxtverket.se::f4026183-4681-4994-8eb0-d400bdcdca5b" providerId="AD" clId="Web-{9BBC0F52-B980-5B17-5E08-C9460DDF3C0D}" dt="2021-03-22T11:30:56.414" v="2"/>
        <pc:sldMkLst>
          <pc:docMk/>
          <pc:sldMk cId="2048831632" sldId="291"/>
        </pc:sldMkLst>
      </pc:sldChg>
      <pc:sldChg chg="modNotes">
        <pc:chgData name="Pia Högset" userId="S::pia.hogset@tillvaxtverket.se::f4026183-4681-4994-8eb0-d400bdcdca5b" providerId="AD" clId="Web-{9BBC0F52-B980-5B17-5E08-C9460DDF3C0D}" dt="2021-03-22T11:31:12.352" v="5"/>
        <pc:sldMkLst>
          <pc:docMk/>
          <pc:sldMk cId="2985189180" sldId="293"/>
        </pc:sldMkLst>
      </pc:sldChg>
      <pc:sldChg chg="modNotes">
        <pc:chgData name="Pia Högset" userId="S::pia.hogset@tillvaxtverket.se::f4026183-4681-4994-8eb0-d400bdcdca5b" providerId="AD" clId="Web-{9BBC0F52-B980-5B17-5E08-C9460DDF3C0D}" dt="2021-03-22T11:31:00.602" v="3"/>
        <pc:sldMkLst>
          <pc:docMk/>
          <pc:sldMk cId="3188658342" sldId="2935"/>
        </pc:sldMkLst>
      </pc:sldChg>
      <pc:sldChg chg="modNotes">
        <pc:chgData name="Pia Högset" userId="S::pia.hogset@tillvaxtverket.se::f4026183-4681-4994-8eb0-d400bdcdca5b" providerId="AD" clId="Web-{9BBC0F52-B980-5B17-5E08-C9460DDF3C0D}" dt="2021-03-22T11:31:04.790" v="4"/>
        <pc:sldMkLst>
          <pc:docMk/>
          <pc:sldMk cId="1840128292" sldId="2939"/>
        </pc:sldMkLst>
      </pc:sldChg>
      <pc:sldChg chg="modNotes">
        <pc:chgData name="Pia Högset" userId="S::pia.hogset@tillvaxtverket.se::f4026183-4681-4994-8eb0-d400bdcdca5b" providerId="AD" clId="Web-{9BBC0F52-B980-5B17-5E08-C9460DDF3C0D}" dt="2021-03-22T11:31:15.509" v="6"/>
        <pc:sldMkLst>
          <pc:docMk/>
          <pc:sldMk cId="622327288" sldId="2941"/>
        </pc:sldMkLst>
      </pc:sldChg>
      <pc:sldChg chg="modNotes">
        <pc:chgData name="Pia Högset" userId="S::pia.hogset@tillvaxtverket.se::f4026183-4681-4994-8eb0-d400bdcdca5b" providerId="AD" clId="Web-{9BBC0F52-B980-5B17-5E08-C9460DDF3C0D}" dt="2021-03-22T11:31:30.885" v="8"/>
        <pc:sldMkLst>
          <pc:docMk/>
          <pc:sldMk cId="1943589391" sldId="2947"/>
        </pc:sldMkLst>
      </pc:sldChg>
      <pc:sldChg chg="modNotes">
        <pc:chgData name="Pia Högset" userId="S::pia.hogset@tillvaxtverket.se::f4026183-4681-4994-8eb0-d400bdcdca5b" providerId="AD" clId="Web-{9BBC0F52-B980-5B17-5E08-C9460DDF3C0D}" dt="2021-03-22T11:31:23.306" v="7"/>
        <pc:sldMkLst>
          <pc:docMk/>
          <pc:sldMk cId="2861047955" sldId="2954"/>
        </pc:sldMkLst>
      </pc:sldChg>
    </pc:docChg>
  </pc:docChgLst>
  <pc:docChgLst>
    <pc:chgData name="Pia Högset" userId="S::pia.hogset@tillvaxtverket.se::f4026183-4681-4994-8eb0-d400bdcdca5b" providerId="AD" clId="Web-{DC14B79F-E0A0-B000-AFC6-32DFF8920962}"/>
    <pc:docChg chg="delSld modSld">
      <pc:chgData name="Pia Högset" userId="S::pia.hogset@tillvaxtverket.se::f4026183-4681-4994-8eb0-d400bdcdca5b" providerId="AD" clId="Web-{DC14B79F-E0A0-B000-AFC6-32DFF8920962}" dt="2021-03-23T12:49:38.645" v="6"/>
      <pc:docMkLst>
        <pc:docMk/>
      </pc:docMkLst>
      <pc:sldChg chg="modNotes">
        <pc:chgData name="Pia Högset" userId="S::pia.hogset@tillvaxtverket.se::f4026183-4681-4994-8eb0-d400bdcdca5b" providerId="AD" clId="Web-{DC14B79F-E0A0-B000-AFC6-32DFF8920962}" dt="2021-03-23T12:49:38.645" v="6"/>
        <pc:sldMkLst>
          <pc:docMk/>
          <pc:sldMk cId="3114110378" sldId="284"/>
        </pc:sldMkLst>
      </pc:sldChg>
      <pc:sldChg chg="modSp">
        <pc:chgData name="Pia Högset" userId="S::pia.hogset@tillvaxtverket.se::f4026183-4681-4994-8eb0-d400bdcdca5b" providerId="AD" clId="Web-{DC14B79F-E0A0-B000-AFC6-32DFF8920962}" dt="2021-03-23T12:49:15.754" v="2" actId="20577"/>
        <pc:sldMkLst>
          <pc:docMk/>
          <pc:sldMk cId="3188658342" sldId="2935"/>
        </pc:sldMkLst>
        <pc:spChg chg="mod">
          <ac:chgData name="Pia Högset" userId="S::pia.hogset@tillvaxtverket.se::f4026183-4681-4994-8eb0-d400bdcdca5b" providerId="AD" clId="Web-{DC14B79F-E0A0-B000-AFC6-32DFF8920962}" dt="2021-03-23T12:49:15.754" v="2" actId="20577"/>
          <ac:spMkLst>
            <pc:docMk/>
            <pc:sldMk cId="3188658342" sldId="2935"/>
            <ac:spMk id="4" creationId="{3EF77861-B314-436B-BF84-34EC4B9A0DC9}"/>
          </ac:spMkLst>
        </pc:spChg>
      </pc:sldChg>
      <pc:sldChg chg="del">
        <pc:chgData name="Pia Högset" userId="S::pia.hogset@tillvaxtverket.se::f4026183-4681-4994-8eb0-d400bdcdca5b" providerId="AD" clId="Web-{DC14B79F-E0A0-B000-AFC6-32DFF8920962}" dt="2021-03-23T12:48:34.925" v="0"/>
        <pc:sldMkLst>
          <pc:docMk/>
          <pc:sldMk cId="955943357" sldId="2957"/>
        </pc:sldMkLst>
      </pc:sldChg>
      <pc:sldChg chg="modSp">
        <pc:chgData name="Pia Högset" userId="S::pia.hogset@tillvaxtverket.se::f4026183-4681-4994-8eb0-d400bdcdca5b" providerId="AD" clId="Web-{DC14B79F-E0A0-B000-AFC6-32DFF8920962}" dt="2021-03-23T12:49:26.348" v="4" actId="20577"/>
        <pc:sldMkLst>
          <pc:docMk/>
          <pc:sldMk cId="731111855" sldId="2960"/>
        </pc:sldMkLst>
        <pc:spChg chg="mod">
          <ac:chgData name="Pia Högset" userId="S::pia.hogset@tillvaxtverket.se::f4026183-4681-4994-8eb0-d400bdcdca5b" providerId="AD" clId="Web-{DC14B79F-E0A0-B000-AFC6-32DFF8920962}" dt="2021-03-23T12:49:26.348" v="4" actId="20577"/>
          <ac:spMkLst>
            <pc:docMk/>
            <pc:sldMk cId="731111855" sldId="2960"/>
            <ac:spMk id="15" creationId="{4885AF6F-0B2A-4117-97D1-1A886C2C16A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Blad1!$A$2:$A$11</c:f>
              <c:strCache>
                <c:ptCount val="10"/>
                <c:pt idx="0">
                  <c:v>Kultur, nöje, fritid</c:v>
                </c:pt>
                <c:pt idx="1">
                  <c:v>Handel</c:v>
                </c:pt>
                <c:pt idx="2">
                  <c:v>Tillverkning</c:v>
                </c:pt>
                <c:pt idx="3">
                  <c:v>Kommunikation mm</c:v>
                </c:pt>
                <c:pt idx="4">
                  <c:v>Juridik, ekonomi, teknik</c:v>
                </c:pt>
                <c:pt idx="5">
                  <c:v>Byggverksamhet</c:v>
                </c:pt>
                <c:pt idx="6">
                  <c:v>Annan service</c:v>
                </c:pt>
                <c:pt idx="7">
                  <c:v>Fastighetsservice, uthyrning</c:v>
                </c:pt>
                <c:pt idx="8">
                  <c:v>Hotell, restaurang</c:v>
                </c:pt>
                <c:pt idx="9">
                  <c:v>Transport</c:v>
                </c:pt>
              </c:strCache>
            </c:strRef>
          </c:cat>
          <c:val>
            <c:numRef>
              <c:f>Blad1!$B$2:$B$11</c:f>
              <c:numCache>
                <c:formatCode>0%</c:formatCode>
                <c:ptCount val="10"/>
                <c:pt idx="0">
                  <c:v>0.19</c:v>
                </c:pt>
                <c:pt idx="1">
                  <c:v>0.2</c:v>
                </c:pt>
                <c:pt idx="2">
                  <c:v>0.2</c:v>
                </c:pt>
                <c:pt idx="3">
                  <c:v>0.21</c:v>
                </c:pt>
                <c:pt idx="4">
                  <c:v>0.22</c:v>
                </c:pt>
                <c:pt idx="5">
                  <c:v>0.23</c:v>
                </c:pt>
                <c:pt idx="6">
                  <c:v>0.24</c:v>
                </c:pt>
                <c:pt idx="7">
                  <c:v>0.26</c:v>
                </c:pt>
                <c:pt idx="8">
                  <c:v>0.28000000000000003</c:v>
                </c:pt>
                <c:pt idx="9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2-4AA8-8D98-8B4917C5B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7062272"/>
        <c:axId val="1747063936"/>
      </c:barChart>
      <c:catAx>
        <c:axId val="174706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7063936"/>
        <c:crosses val="autoZero"/>
        <c:auto val="1"/>
        <c:lblAlgn val="ctr"/>
        <c:lblOffset val="100"/>
        <c:noMultiLvlLbl val="0"/>
      </c:catAx>
      <c:valAx>
        <c:axId val="1747063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706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2B620-E5F0-4560-B9B1-B26C9707B42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sv-SE"/>
        </a:p>
      </dgm:t>
    </dgm:pt>
    <dgm:pt modelId="{7610A001-0562-4A37-B003-E8F96D1D0929}">
      <dgm:prSet phldrT="[Text]"/>
      <dgm:spPr/>
      <dgm:t>
        <a:bodyPr/>
        <a:lstStyle/>
        <a:p>
          <a:r>
            <a:rPr lang="sv-SE"/>
            <a:t>När öppnar ansökan och vad gäller?</a:t>
          </a:r>
        </a:p>
      </dgm:t>
    </dgm:pt>
    <dgm:pt modelId="{F2F45548-9493-405D-A127-CD925E4A3B43}" type="parTrans" cxnId="{4FC414E9-A3F9-418A-90EF-502B864E718B}">
      <dgm:prSet/>
      <dgm:spPr/>
      <dgm:t>
        <a:bodyPr/>
        <a:lstStyle/>
        <a:p>
          <a:endParaRPr lang="sv-SE"/>
        </a:p>
      </dgm:t>
    </dgm:pt>
    <dgm:pt modelId="{39D9BE13-8818-4355-8B81-EE696FEFE7D3}" type="sibTrans" cxnId="{4FC414E9-A3F9-418A-90EF-502B864E718B}">
      <dgm:prSet/>
      <dgm:spPr/>
      <dgm:t>
        <a:bodyPr/>
        <a:lstStyle/>
        <a:p>
          <a:endParaRPr lang="sv-SE"/>
        </a:p>
      </dgm:t>
    </dgm:pt>
    <dgm:pt modelId="{384ED8FC-A18D-4AB3-AA40-68EE566A3D19}">
      <dgm:prSet phldrT="[Text]"/>
      <dgm:spPr/>
      <dgm:t>
        <a:bodyPr/>
        <a:lstStyle/>
        <a:p>
          <a:r>
            <a:rPr lang="sv-SE"/>
            <a:t>Vilka villkor måste uppfyllas?</a:t>
          </a:r>
        </a:p>
      </dgm:t>
    </dgm:pt>
    <dgm:pt modelId="{2E6B01AA-9F6B-45A0-8870-51A130413C02}" type="parTrans" cxnId="{3CAB68A6-69A3-4277-AE44-DDEBADE25F23}">
      <dgm:prSet/>
      <dgm:spPr/>
      <dgm:t>
        <a:bodyPr/>
        <a:lstStyle/>
        <a:p>
          <a:endParaRPr lang="sv-SE"/>
        </a:p>
      </dgm:t>
    </dgm:pt>
    <dgm:pt modelId="{DF466150-94C1-40C4-B094-AC69C7F5EF6A}" type="sibTrans" cxnId="{3CAB68A6-69A3-4277-AE44-DDEBADE25F23}">
      <dgm:prSet/>
      <dgm:spPr/>
      <dgm:t>
        <a:bodyPr/>
        <a:lstStyle/>
        <a:p>
          <a:endParaRPr lang="sv-SE"/>
        </a:p>
      </dgm:t>
    </dgm:pt>
    <dgm:pt modelId="{B5738DF4-F477-4BA5-B002-0317A1496B25}">
      <dgm:prSet phldrT="[Text]"/>
      <dgm:spPr/>
      <dgm:t>
        <a:bodyPr/>
        <a:lstStyle/>
        <a:p>
          <a:r>
            <a:rPr lang="sv-SE"/>
            <a:t>Hur mycket stöd kan man få?</a:t>
          </a:r>
        </a:p>
      </dgm:t>
    </dgm:pt>
    <dgm:pt modelId="{27CC50E2-7473-4CD2-A71C-AA651890AFCB}" type="parTrans" cxnId="{1DBDC499-4862-4AB9-A92A-FB12754050CF}">
      <dgm:prSet/>
      <dgm:spPr/>
      <dgm:t>
        <a:bodyPr/>
        <a:lstStyle/>
        <a:p>
          <a:endParaRPr lang="sv-SE"/>
        </a:p>
      </dgm:t>
    </dgm:pt>
    <dgm:pt modelId="{E378D826-5076-4F3A-B058-37C3D9E8D036}" type="sibTrans" cxnId="{1DBDC499-4862-4AB9-A92A-FB12754050CF}">
      <dgm:prSet/>
      <dgm:spPr/>
      <dgm:t>
        <a:bodyPr/>
        <a:lstStyle/>
        <a:p>
          <a:endParaRPr lang="sv-SE"/>
        </a:p>
      </dgm:t>
    </dgm:pt>
    <dgm:pt modelId="{139D3539-FD4E-40D2-BD7F-9564DBDDD809}">
      <dgm:prSet phldrT="[Text]"/>
      <dgm:spPr/>
      <dgm:t>
        <a:bodyPr/>
        <a:lstStyle/>
        <a:p>
          <a:r>
            <a:rPr lang="sv-SE"/>
            <a:t>Vad är nytt med stödet 2021?</a:t>
          </a:r>
        </a:p>
      </dgm:t>
    </dgm:pt>
    <dgm:pt modelId="{ED191B77-62A0-4419-B5A2-34515076D436}" type="parTrans" cxnId="{C9B1159D-E086-4B9C-BEAB-31DCA769FFE9}">
      <dgm:prSet/>
      <dgm:spPr/>
      <dgm:t>
        <a:bodyPr/>
        <a:lstStyle/>
        <a:p>
          <a:endParaRPr lang="sv-SE"/>
        </a:p>
      </dgm:t>
    </dgm:pt>
    <dgm:pt modelId="{754BE9E5-1B02-4D75-B8A1-A86DA135D0A5}" type="sibTrans" cxnId="{C9B1159D-E086-4B9C-BEAB-31DCA769FFE9}">
      <dgm:prSet/>
      <dgm:spPr/>
      <dgm:t>
        <a:bodyPr/>
        <a:lstStyle/>
        <a:p>
          <a:endParaRPr lang="sv-SE"/>
        </a:p>
      </dgm:t>
    </dgm:pt>
    <dgm:pt modelId="{7056DF82-7BF1-451B-B54D-547568B63936}">
      <dgm:prSet/>
      <dgm:spPr/>
      <dgm:t>
        <a:bodyPr/>
        <a:lstStyle/>
        <a:p>
          <a:r>
            <a:rPr lang="sv-SE"/>
            <a:t>Vad är samma som innan? </a:t>
          </a:r>
        </a:p>
      </dgm:t>
    </dgm:pt>
    <dgm:pt modelId="{12851D59-CD7C-4528-94EE-65CD191D2103}" type="parTrans" cxnId="{2E735373-0E5F-4F08-B7D5-575938DEF19B}">
      <dgm:prSet/>
      <dgm:spPr/>
      <dgm:t>
        <a:bodyPr/>
        <a:lstStyle/>
        <a:p>
          <a:endParaRPr lang="sv-SE"/>
        </a:p>
      </dgm:t>
    </dgm:pt>
    <dgm:pt modelId="{BCB6A0AA-8005-46CF-90AA-8D114B357B02}" type="sibTrans" cxnId="{2E735373-0E5F-4F08-B7D5-575938DEF19B}">
      <dgm:prSet/>
      <dgm:spPr/>
      <dgm:t>
        <a:bodyPr/>
        <a:lstStyle/>
        <a:p>
          <a:endParaRPr lang="sv-SE"/>
        </a:p>
      </dgm:t>
    </dgm:pt>
    <dgm:pt modelId="{4B298121-182B-4025-9FDB-F64C5D644E8C}">
      <dgm:prSet/>
      <dgm:spPr/>
      <dgm:t>
        <a:bodyPr/>
        <a:lstStyle/>
        <a:p>
          <a:r>
            <a:rPr lang="sv-SE"/>
            <a:t>Att tänka på vid ansökningstillfället</a:t>
          </a:r>
        </a:p>
      </dgm:t>
    </dgm:pt>
    <dgm:pt modelId="{8BC8209B-3CD3-4F66-AE52-A51387BEEC41}" type="parTrans" cxnId="{552CAD60-FC8B-406F-A0E1-0412F46C6985}">
      <dgm:prSet/>
      <dgm:spPr/>
      <dgm:t>
        <a:bodyPr/>
        <a:lstStyle/>
        <a:p>
          <a:endParaRPr lang="sv-SE"/>
        </a:p>
      </dgm:t>
    </dgm:pt>
    <dgm:pt modelId="{88938D6D-8C11-4284-9D35-ABE88331F362}" type="sibTrans" cxnId="{552CAD60-FC8B-406F-A0E1-0412F46C6985}">
      <dgm:prSet/>
      <dgm:spPr/>
      <dgm:t>
        <a:bodyPr/>
        <a:lstStyle/>
        <a:p>
          <a:endParaRPr lang="sv-SE"/>
        </a:p>
      </dgm:t>
    </dgm:pt>
    <dgm:pt modelId="{63721255-F31A-4643-A715-40E8A610E802}" type="pres">
      <dgm:prSet presAssocID="{81E2B620-E5F0-4560-B9B1-B26C9707B42D}" presName="Name0" presStyleCnt="0">
        <dgm:presLayoutVars>
          <dgm:chMax val="7"/>
          <dgm:chPref val="7"/>
          <dgm:dir/>
        </dgm:presLayoutVars>
      </dgm:prSet>
      <dgm:spPr/>
    </dgm:pt>
    <dgm:pt modelId="{72F421D9-B37C-414C-B178-1DF9D092C2F2}" type="pres">
      <dgm:prSet presAssocID="{81E2B620-E5F0-4560-B9B1-B26C9707B42D}" presName="Name1" presStyleCnt="0"/>
      <dgm:spPr/>
    </dgm:pt>
    <dgm:pt modelId="{D919285A-C25F-4FDA-8C9B-7DB7FBBDAB89}" type="pres">
      <dgm:prSet presAssocID="{81E2B620-E5F0-4560-B9B1-B26C9707B42D}" presName="cycle" presStyleCnt="0"/>
      <dgm:spPr/>
    </dgm:pt>
    <dgm:pt modelId="{C5F9BFC9-A39B-4DAB-B228-099A3D942CD7}" type="pres">
      <dgm:prSet presAssocID="{81E2B620-E5F0-4560-B9B1-B26C9707B42D}" presName="srcNode" presStyleLbl="node1" presStyleIdx="0" presStyleCnt="6"/>
      <dgm:spPr/>
    </dgm:pt>
    <dgm:pt modelId="{3FA6D06B-0164-4872-A8EA-7ADD16592558}" type="pres">
      <dgm:prSet presAssocID="{81E2B620-E5F0-4560-B9B1-B26C9707B42D}" presName="conn" presStyleLbl="parChTrans1D2" presStyleIdx="0" presStyleCnt="1"/>
      <dgm:spPr/>
    </dgm:pt>
    <dgm:pt modelId="{11508343-DDF8-499A-8C04-F5F608FEA654}" type="pres">
      <dgm:prSet presAssocID="{81E2B620-E5F0-4560-B9B1-B26C9707B42D}" presName="extraNode" presStyleLbl="node1" presStyleIdx="0" presStyleCnt="6"/>
      <dgm:spPr/>
    </dgm:pt>
    <dgm:pt modelId="{521BB6D2-ED8D-4777-BFA6-20A294EFFC81}" type="pres">
      <dgm:prSet presAssocID="{81E2B620-E5F0-4560-B9B1-B26C9707B42D}" presName="dstNode" presStyleLbl="node1" presStyleIdx="0" presStyleCnt="6"/>
      <dgm:spPr/>
    </dgm:pt>
    <dgm:pt modelId="{E34770F5-681F-427A-8305-D3202794E743}" type="pres">
      <dgm:prSet presAssocID="{7610A001-0562-4A37-B003-E8F96D1D0929}" presName="text_1" presStyleLbl="node1" presStyleIdx="0" presStyleCnt="6">
        <dgm:presLayoutVars>
          <dgm:bulletEnabled val="1"/>
        </dgm:presLayoutVars>
      </dgm:prSet>
      <dgm:spPr/>
    </dgm:pt>
    <dgm:pt modelId="{87CC32A8-2333-4D13-ACD2-2341D6C1E001}" type="pres">
      <dgm:prSet presAssocID="{7610A001-0562-4A37-B003-E8F96D1D0929}" presName="accent_1" presStyleCnt="0"/>
      <dgm:spPr/>
    </dgm:pt>
    <dgm:pt modelId="{FB953D39-3320-45DF-94C3-B4403B94F67C}" type="pres">
      <dgm:prSet presAssocID="{7610A001-0562-4A37-B003-E8F96D1D0929}" presName="accentRepeatNode" presStyleLbl="solidFgAcc1" presStyleIdx="0" presStyleCnt="6"/>
      <dgm:spPr>
        <a:noFill/>
        <a:ln>
          <a:noFill/>
        </a:ln>
      </dgm:spPr>
    </dgm:pt>
    <dgm:pt modelId="{26E62C54-A84F-724E-BD91-1BC00B0D8B3F}" type="pres">
      <dgm:prSet presAssocID="{B5738DF4-F477-4BA5-B002-0317A1496B25}" presName="text_2" presStyleLbl="node1" presStyleIdx="1" presStyleCnt="6">
        <dgm:presLayoutVars>
          <dgm:bulletEnabled val="1"/>
        </dgm:presLayoutVars>
      </dgm:prSet>
      <dgm:spPr/>
    </dgm:pt>
    <dgm:pt modelId="{006D30C2-50EF-AD49-8116-95F7D95350E1}" type="pres">
      <dgm:prSet presAssocID="{B5738DF4-F477-4BA5-B002-0317A1496B25}" presName="accent_2" presStyleCnt="0"/>
      <dgm:spPr/>
    </dgm:pt>
    <dgm:pt modelId="{7FC6A94A-D4F6-420B-9586-A30526AC2C84}" type="pres">
      <dgm:prSet presAssocID="{B5738DF4-F477-4BA5-B002-0317A1496B25}" presName="accentRepeatNode" presStyleLbl="solidFgAcc1" presStyleIdx="1" presStyleCnt="6"/>
      <dgm:spPr>
        <a:noFill/>
        <a:ln>
          <a:noFill/>
        </a:ln>
      </dgm:spPr>
    </dgm:pt>
    <dgm:pt modelId="{B7E1049A-9260-CE49-A0CE-17468F24BFE8}" type="pres">
      <dgm:prSet presAssocID="{384ED8FC-A18D-4AB3-AA40-68EE566A3D19}" presName="text_3" presStyleLbl="node1" presStyleIdx="2" presStyleCnt="6">
        <dgm:presLayoutVars>
          <dgm:bulletEnabled val="1"/>
        </dgm:presLayoutVars>
      </dgm:prSet>
      <dgm:spPr/>
    </dgm:pt>
    <dgm:pt modelId="{058CCE7D-924E-B348-9B26-91ABB10CD29B}" type="pres">
      <dgm:prSet presAssocID="{384ED8FC-A18D-4AB3-AA40-68EE566A3D19}" presName="accent_3" presStyleCnt="0"/>
      <dgm:spPr/>
    </dgm:pt>
    <dgm:pt modelId="{916B417B-478C-4449-BD71-6B7AABE59988}" type="pres">
      <dgm:prSet presAssocID="{384ED8FC-A18D-4AB3-AA40-68EE566A3D19}" presName="accentRepeatNode" presStyleLbl="solidFgAcc1" presStyleIdx="2" presStyleCnt="6" custLinFactNeighborX="19253" custLinFactNeighborY="-251"/>
      <dgm:spPr>
        <a:prstGeom prst="star6">
          <a:avLst/>
        </a:prstGeom>
        <a:noFill/>
        <a:ln>
          <a:noFill/>
        </a:ln>
      </dgm:spPr>
    </dgm:pt>
    <dgm:pt modelId="{E774C0B7-CFF8-409C-9986-998496C50D02}" type="pres">
      <dgm:prSet presAssocID="{7056DF82-7BF1-451B-B54D-547568B63936}" presName="text_4" presStyleLbl="node1" presStyleIdx="3" presStyleCnt="6">
        <dgm:presLayoutVars>
          <dgm:bulletEnabled val="1"/>
        </dgm:presLayoutVars>
      </dgm:prSet>
      <dgm:spPr/>
    </dgm:pt>
    <dgm:pt modelId="{223D6C6C-4AFE-4501-8A51-AF7A5D86F12E}" type="pres">
      <dgm:prSet presAssocID="{7056DF82-7BF1-451B-B54D-547568B63936}" presName="accent_4" presStyleCnt="0"/>
      <dgm:spPr/>
    </dgm:pt>
    <dgm:pt modelId="{85660C49-642C-4B37-A1E9-8402216C8364}" type="pres">
      <dgm:prSet presAssocID="{7056DF82-7BF1-451B-B54D-547568B63936}" presName="accentRepeatNode" presStyleLbl="solidFgAcc1" presStyleIdx="3" presStyleCnt="6"/>
      <dgm:spPr>
        <a:noFill/>
        <a:ln>
          <a:noFill/>
        </a:ln>
      </dgm:spPr>
    </dgm:pt>
    <dgm:pt modelId="{FE75B7F9-8D0C-4B2E-B69C-22CE203B2DD7}" type="pres">
      <dgm:prSet presAssocID="{139D3539-FD4E-40D2-BD7F-9564DBDDD809}" presName="text_5" presStyleLbl="node1" presStyleIdx="4" presStyleCnt="6">
        <dgm:presLayoutVars>
          <dgm:bulletEnabled val="1"/>
        </dgm:presLayoutVars>
      </dgm:prSet>
      <dgm:spPr/>
    </dgm:pt>
    <dgm:pt modelId="{EF084CF4-21C6-442C-AA1E-E35117A15FA9}" type="pres">
      <dgm:prSet presAssocID="{139D3539-FD4E-40D2-BD7F-9564DBDDD809}" presName="accent_5" presStyleCnt="0"/>
      <dgm:spPr/>
    </dgm:pt>
    <dgm:pt modelId="{F6E707BB-4564-4553-9E9C-8169E459737B}" type="pres">
      <dgm:prSet presAssocID="{139D3539-FD4E-40D2-BD7F-9564DBDDD809}" presName="accentRepeatNode" presStyleLbl="solidFgAcc1" presStyleIdx="4" presStyleCnt="6"/>
      <dgm:spPr>
        <a:noFill/>
        <a:ln>
          <a:noFill/>
        </a:ln>
      </dgm:spPr>
    </dgm:pt>
    <dgm:pt modelId="{B9F84F0A-09ED-4B5A-AAB9-DB7F05EB5252}" type="pres">
      <dgm:prSet presAssocID="{4B298121-182B-4025-9FDB-F64C5D644E8C}" presName="text_6" presStyleLbl="node1" presStyleIdx="5" presStyleCnt="6">
        <dgm:presLayoutVars>
          <dgm:bulletEnabled val="1"/>
        </dgm:presLayoutVars>
      </dgm:prSet>
      <dgm:spPr/>
    </dgm:pt>
    <dgm:pt modelId="{1DE17E52-287D-46E0-9293-A3925EA1D961}" type="pres">
      <dgm:prSet presAssocID="{4B298121-182B-4025-9FDB-F64C5D644E8C}" presName="accent_6" presStyleCnt="0"/>
      <dgm:spPr/>
    </dgm:pt>
    <dgm:pt modelId="{D481C5B6-92DC-44B3-85DB-E4ED2F9061AC}" type="pres">
      <dgm:prSet presAssocID="{4B298121-182B-4025-9FDB-F64C5D644E8C}" presName="accentRepeatNode" presStyleLbl="solidFgAcc1" presStyleIdx="5" presStyleCnt="6"/>
      <dgm:spPr>
        <a:noFill/>
        <a:ln>
          <a:noFill/>
        </a:ln>
      </dgm:spPr>
    </dgm:pt>
  </dgm:ptLst>
  <dgm:cxnLst>
    <dgm:cxn modelId="{7209E420-989D-A445-98D9-E741D6A5DFD6}" type="presOf" srcId="{7610A001-0562-4A37-B003-E8F96D1D0929}" destId="{E34770F5-681F-427A-8305-D3202794E743}" srcOrd="0" destOrd="0" presId="urn:microsoft.com/office/officeart/2008/layout/VerticalCurvedList"/>
    <dgm:cxn modelId="{552CAD60-FC8B-406F-A0E1-0412F46C6985}" srcId="{81E2B620-E5F0-4560-B9B1-B26C9707B42D}" destId="{4B298121-182B-4025-9FDB-F64C5D644E8C}" srcOrd="5" destOrd="0" parTransId="{8BC8209B-3CD3-4F66-AE52-A51387BEEC41}" sibTransId="{88938D6D-8C11-4284-9D35-ABE88331F362}"/>
    <dgm:cxn modelId="{563D2A4D-85CE-7E49-BCDB-E142E5BBEECB}" type="presOf" srcId="{B5738DF4-F477-4BA5-B002-0317A1496B25}" destId="{26E62C54-A84F-724E-BD91-1BC00B0D8B3F}" srcOrd="0" destOrd="0" presId="urn:microsoft.com/office/officeart/2008/layout/VerticalCurvedList"/>
    <dgm:cxn modelId="{2E735373-0E5F-4F08-B7D5-575938DEF19B}" srcId="{81E2B620-E5F0-4560-B9B1-B26C9707B42D}" destId="{7056DF82-7BF1-451B-B54D-547568B63936}" srcOrd="3" destOrd="0" parTransId="{12851D59-CD7C-4528-94EE-65CD191D2103}" sibTransId="{BCB6A0AA-8005-46CF-90AA-8D114B357B02}"/>
    <dgm:cxn modelId="{EBCB2C76-BEA4-B444-8B5D-B4F8C36D7F11}" type="presOf" srcId="{7056DF82-7BF1-451B-B54D-547568B63936}" destId="{E774C0B7-CFF8-409C-9986-998496C50D02}" srcOrd="0" destOrd="0" presId="urn:microsoft.com/office/officeart/2008/layout/VerticalCurvedList"/>
    <dgm:cxn modelId="{6BC06484-E200-CE4E-A18D-2B290337F6A2}" type="presOf" srcId="{384ED8FC-A18D-4AB3-AA40-68EE566A3D19}" destId="{B7E1049A-9260-CE49-A0CE-17468F24BFE8}" srcOrd="0" destOrd="0" presId="urn:microsoft.com/office/officeart/2008/layout/VerticalCurvedList"/>
    <dgm:cxn modelId="{50D36894-40EB-2B41-81BA-76D1DF4D34F5}" type="presOf" srcId="{4B298121-182B-4025-9FDB-F64C5D644E8C}" destId="{B9F84F0A-09ED-4B5A-AAB9-DB7F05EB5252}" srcOrd="0" destOrd="0" presId="urn:microsoft.com/office/officeart/2008/layout/VerticalCurvedList"/>
    <dgm:cxn modelId="{1DBDC499-4862-4AB9-A92A-FB12754050CF}" srcId="{81E2B620-E5F0-4560-B9B1-B26C9707B42D}" destId="{B5738DF4-F477-4BA5-B002-0317A1496B25}" srcOrd="1" destOrd="0" parTransId="{27CC50E2-7473-4CD2-A71C-AA651890AFCB}" sibTransId="{E378D826-5076-4F3A-B058-37C3D9E8D036}"/>
    <dgm:cxn modelId="{C9B1159D-E086-4B9C-BEAB-31DCA769FFE9}" srcId="{81E2B620-E5F0-4560-B9B1-B26C9707B42D}" destId="{139D3539-FD4E-40D2-BD7F-9564DBDDD809}" srcOrd="4" destOrd="0" parTransId="{ED191B77-62A0-4419-B5A2-34515076D436}" sibTransId="{754BE9E5-1B02-4D75-B8A1-A86DA135D0A5}"/>
    <dgm:cxn modelId="{079DC0A3-304C-8745-8140-0D957743D49E}" type="presOf" srcId="{39D9BE13-8818-4355-8B81-EE696FEFE7D3}" destId="{3FA6D06B-0164-4872-A8EA-7ADD16592558}" srcOrd="0" destOrd="0" presId="urn:microsoft.com/office/officeart/2008/layout/VerticalCurvedList"/>
    <dgm:cxn modelId="{3CAB68A6-69A3-4277-AE44-DDEBADE25F23}" srcId="{81E2B620-E5F0-4560-B9B1-B26C9707B42D}" destId="{384ED8FC-A18D-4AB3-AA40-68EE566A3D19}" srcOrd="2" destOrd="0" parTransId="{2E6B01AA-9F6B-45A0-8870-51A130413C02}" sibTransId="{DF466150-94C1-40C4-B094-AC69C7F5EF6A}"/>
    <dgm:cxn modelId="{840FD3BB-1DEF-C249-909F-E69192F39017}" type="presOf" srcId="{139D3539-FD4E-40D2-BD7F-9564DBDDD809}" destId="{FE75B7F9-8D0C-4B2E-B69C-22CE203B2DD7}" srcOrd="0" destOrd="0" presId="urn:microsoft.com/office/officeart/2008/layout/VerticalCurvedList"/>
    <dgm:cxn modelId="{BC27E2E2-EF75-4EF4-9183-69B430565A21}" type="presOf" srcId="{81E2B620-E5F0-4560-B9B1-B26C9707B42D}" destId="{63721255-F31A-4643-A715-40E8A610E802}" srcOrd="0" destOrd="0" presId="urn:microsoft.com/office/officeart/2008/layout/VerticalCurvedList"/>
    <dgm:cxn modelId="{4FC414E9-A3F9-418A-90EF-502B864E718B}" srcId="{81E2B620-E5F0-4560-B9B1-B26C9707B42D}" destId="{7610A001-0562-4A37-B003-E8F96D1D0929}" srcOrd="0" destOrd="0" parTransId="{F2F45548-9493-405D-A127-CD925E4A3B43}" sibTransId="{39D9BE13-8818-4355-8B81-EE696FEFE7D3}"/>
    <dgm:cxn modelId="{DB29406F-37B6-CB4B-B260-D557B2523A52}" type="presParOf" srcId="{63721255-F31A-4643-A715-40E8A610E802}" destId="{72F421D9-B37C-414C-B178-1DF9D092C2F2}" srcOrd="0" destOrd="0" presId="urn:microsoft.com/office/officeart/2008/layout/VerticalCurvedList"/>
    <dgm:cxn modelId="{23615B44-D3D9-3343-8BBF-D1E13B8DBAD8}" type="presParOf" srcId="{72F421D9-B37C-414C-B178-1DF9D092C2F2}" destId="{D919285A-C25F-4FDA-8C9B-7DB7FBBDAB89}" srcOrd="0" destOrd="0" presId="urn:microsoft.com/office/officeart/2008/layout/VerticalCurvedList"/>
    <dgm:cxn modelId="{54F0EA80-47EA-5247-9EBC-19582B83672B}" type="presParOf" srcId="{D919285A-C25F-4FDA-8C9B-7DB7FBBDAB89}" destId="{C5F9BFC9-A39B-4DAB-B228-099A3D942CD7}" srcOrd="0" destOrd="0" presId="urn:microsoft.com/office/officeart/2008/layout/VerticalCurvedList"/>
    <dgm:cxn modelId="{F38E1E29-4A53-A742-9C19-19D66AA9E4EA}" type="presParOf" srcId="{D919285A-C25F-4FDA-8C9B-7DB7FBBDAB89}" destId="{3FA6D06B-0164-4872-A8EA-7ADD16592558}" srcOrd="1" destOrd="0" presId="urn:microsoft.com/office/officeart/2008/layout/VerticalCurvedList"/>
    <dgm:cxn modelId="{D819A040-82DC-7945-AD97-9F9E6E88AFD1}" type="presParOf" srcId="{D919285A-C25F-4FDA-8C9B-7DB7FBBDAB89}" destId="{11508343-DDF8-499A-8C04-F5F608FEA654}" srcOrd="2" destOrd="0" presId="urn:microsoft.com/office/officeart/2008/layout/VerticalCurvedList"/>
    <dgm:cxn modelId="{40D3EC3A-2833-9B47-AE57-89640CE0234A}" type="presParOf" srcId="{D919285A-C25F-4FDA-8C9B-7DB7FBBDAB89}" destId="{521BB6D2-ED8D-4777-BFA6-20A294EFFC81}" srcOrd="3" destOrd="0" presId="urn:microsoft.com/office/officeart/2008/layout/VerticalCurvedList"/>
    <dgm:cxn modelId="{0AAB2739-C315-344E-B666-4B0236DE7C1C}" type="presParOf" srcId="{72F421D9-B37C-414C-B178-1DF9D092C2F2}" destId="{E34770F5-681F-427A-8305-D3202794E743}" srcOrd="1" destOrd="0" presId="urn:microsoft.com/office/officeart/2008/layout/VerticalCurvedList"/>
    <dgm:cxn modelId="{B8F5568D-5670-9E49-94FE-6C977657D13D}" type="presParOf" srcId="{72F421D9-B37C-414C-B178-1DF9D092C2F2}" destId="{87CC32A8-2333-4D13-ACD2-2341D6C1E001}" srcOrd="2" destOrd="0" presId="urn:microsoft.com/office/officeart/2008/layout/VerticalCurvedList"/>
    <dgm:cxn modelId="{6B3C22E5-4AD1-D346-9AF3-C8009E1D99E4}" type="presParOf" srcId="{87CC32A8-2333-4D13-ACD2-2341D6C1E001}" destId="{FB953D39-3320-45DF-94C3-B4403B94F67C}" srcOrd="0" destOrd="0" presId="urn:microsoft.com/office/officeart/2008/layout/VerticalCurvedList"/>
    <dgm:cxn modelId="{FBA38ADF-3ACD-484A-8D18-EA88F9182BC6}" type="presParOf" srcId="{72F421D9-B37C-414C-B178-1DF9D092C2F2}" destId="{26E62C54-A84F-724E-BD91-1BC00B0D8B3F}" srcOrd="3" destOrd="0" presId="urn:microsoft.com/office/officeart/2008/layout/VerticalCurvedList"/>
    <dgm:cxn modelId="{8E1A3CDE-F919-0E46-9AC4-00B41F38481A}" type="presParOf" srcId="{72F421D9-B37C-414C-B178-1DF9D092C2F2}" destId="{006D30C2-50EF-AD49-8116-95F7D95350E1}" srcOrd="4" destOrd="0" presId="urn:microsoft.com/office/officeart/2008/layout/VerticalCurvedList"/>
    <dgm:cxn modelId="{9FF10C3B-C9AC-2A40-B507-8F49B162A29D}" type="presParOf" srcId="{006D30C2-50EF-AD49-8116-95F7D95350E1}" destId="{7FC6A94A-D4F6-420B-9586-A30526AC2C84}" srcOrd="0" destOrd="0" presId="urn:microsoft.com/office/officeart/2008/layout/VerticalCurvedList"/>
    <dgm:cxn modelId="{BCEA3043-B65A-D24B-B799-FF7C92328E17}" type="presParOf" srcId="{72F421D9-B37C-414C-B178-1DF9D092C2F2}" destId="{B7E1049A-9260-CE49-A0CE-17468F24BFE8}" srcOrd="5" destOrd="0" presId="urn:microsoft.com/office/officeart/2008/layout/VerticalCurvedList"/>
    <dgm:cxn modelId="{63D338C3-D545-EF42-A55A-B4177371AA9A}" type="presParOf" srcId="{72F421D9-B37C-414C-B178-1DF9D092C2F2}" destId="{058CCE7D-924E-B348-9B26-91ABB10CD29B}" srcOrd="6" destOrd="0" presId="urn:microsoft.com/office/officeart/2008/layout/VerticalCurvedList"/>
    <dgm:cxn modelId="{F3513258-6C13-4F4C-847E-06DC5B4807EB}" type="presParOf" srcId="{058CCE7D-924E-B348-9B26-91ABB10CD29B}" destId="{916B417B-478C-4449-BD71-6B7AABE59988}" srcOrd="0" destOrd="0" presId="urn:microsoft.com/office/officeart/2008/layout/VerticalCurvedList"/>
    <dgm:cxn modelId="{E29CE071-C0DE-6848-B33B-669F862BB796}" type="presParOf" srcId="{72F421D9-B37C-414C-B178-1DF9D092C2F2}" destId="{E774C0B7-CFF8-409C-9986-998496C50D02}" srcOrd="7" destOrd="0" presId="urn:microsoft.com/office/officeart/2008/layout/VerticalCurvedList"/>
    <dgm:cxn modelId="{3281C425-3513-234A-BD97-BE8346BFD992}" type="presParOf" srcId="{72F421D9-B37C-414C-B178-1DF9D092C2F2}" destId="{223D6C6C-4AFE-4501-8A51-AF7A5D86F12E}" srcOrd="8" destOrd="0" presId="urn:microsoft.com/office/officeart/2008/layout/VerticalCurvedList"/>
    <dgm:cxn modelId="{C25521B4-8A8A-BD4A-AD07-682B3022835B}" type="presParOf" srcId="{223D6C6C-4AFE-4501-8A51-AF7A5D86F12E}" destId="{85660C49-642C-4B37-A1E9-8402216C8364}" srcOrd="0" destOrd="0" presId="urn:microsoft.com/office/officeart/2008/layout/VerticalCurvedList"/>
    <dgm:cxn modelId="{11633E73-DA8B-364E-98A2-76152CBF24FB}" type="presParOf" srcId="{72F421D9-B37C-414C-B178-1DF9D092C2F2}" destId="{FE75B7F9-8D0C-4B2E-B69C-22CE203B2DD7}" srcOrd="9" destOrd="0" presId="urn:microsoft.com/office/officeart/2008/layout/VerticalCurvedList"/>
    <dgm:cxn modelId="{077D8BCE-94EC-EB4C-9632-B3EADFE81C89}" type="presParOf" srcId="{72F421D9-B37C-414C-B178-1DF9D092C2F2}" destId="{EF084CF4-21C6-442C-AA1E-E35117A15FA9}" srcOrd="10" destOrd="0" presId="urn:microsoft.com/office/officeart/2008/layout/VerticalCurvedList"/>
    <dgm:cxn modelId="{6DBB84BE-FE4D-9744-B764-41B00F1B3C37}" type="presParOf" srcId="{EF084CF4-21C6-442C-AA1E-E35117A15FA9}" destId="{F6E707BB-4564-4553-9E9C-8169E459737B}" srcOrd="0" destOrd="0" presId="urn:microsoft.com/office/officeart/2008/layout/VerticalCurvedList"/>
    <dgm:cxn modelId="{7D456A55-AB0B-9249-8BB1-F39849400D53}" type="presParOf" srcId="{72F421D9-B37C-414C-B178-1DF9D092C2F2}" destId="{B9F84F0A-09ED-4B5A-AAB9-DB7F05EB5252}" srcOrd="11" destOrd="0" presId="urn:microsoft.com/office/officeart/2008/layout/VerticalCurvedList"/>
    <dgm:cxn modelId="{152FE309-4157-EF48-BD82-9F3418911799}" type="presParOf" srcId="{72F421D9-B37C-414C-B178-1DF9D092C2F2}" destId="{1DE17E52-287D-46E0-9293-A3925EA1D961}" srcOrd="12" destOrd="0" presId="urn:microsoft.com/office/officeart/2008/layout/VerticalCurvedList"/>
    <dgm:cxn modelId="{28F6DD05-D61C-8D4C-B0A9-C07EF7D4CF53}" type="presParOf" srcId="{1DE17E52-287D-46E0-9293-A3925EA1D961}" destId="{D481C5B6-92DC-44B3-85DB-E4ED2F906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6D06B-0164-4872-A8EA-7ADD16592558}">
      <dsp:nvSpPr>
        <dsp:cNvPr id="0" name=""/>
        <dsp:cNvSpPr/>
      </dsp:nvSpPr>
      <dsp:spPr>
        <a:xfrm>
          <a:off x="-5668838" y="-867760"/>
          <a:ext cx="6749247" cy="6749247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770F5-681F-427A-8305-D3202794E743}">
      <dsp:nvSpPr>
        <dsp:cNvPr id="0" name=""/>
        <dsp:cNvSpPr/>
      </dsp:nvSpPr>
      <dsp:spPr>
        <a:xfrm>
          <a:off x="402607" y="264022"/>
          <a:ext cx="7580085" cy="5278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97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/>
            <a:t>När öppnar ansökan och vad gäller?</a:t>
          </a:r>
        </a:p>
      </dsp:txBody>
      <dsp:txXfrm>
        <a:off x="402607" y="264022"/>
        <a:ext cx="7580085" cy="527845"/>
      </dsp:txXfrm>
    </dsp:sp>
    <dsp:sp modelId="{FB953D39-3320-45DF-94C3-B4403B94F67C}">
      <dsp:nvSpPr>
        <dsp:cNvPr id="0" name=""/>
        <dsp:cNvSpPr/>
      </dsp:nvSpPr>
      <dsp:spPr>
        <a:xfrm>
          <a:off x="72704" y="198042"/>
          <a:ext cx="659806" cy="65980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62C54-A84F-724E-BD91-1BC00B0D8B3F}">
      <dsp:nvSpPr>
        <dsp:cNvPr id="0" name=""/>
        <dsp:cNvSpPr/>
      </dsp:nvSpPr>
      <dsp:spPr>
        <a:xfrm>
          <a:off x="836796" y="1055690"/>
          <a:ext cx="7145896" cy="527845"/>
        </a:xfrm>
        <a:prstGeom prst="rect">
          <a:avLst/>
        </a:prstGeom>
        <a:solidFill>
          <a:schemeClr val="accent1">
            <a:shade val="80000"/>
            <a:hueOff val="165737"/>
            <a:satOff val="-17235"/>
            <a:lumOff val="85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97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/>
            <a:t>Hur mycket stöd kan man få?</a:t>
          </a:r>
        </a:p>
      </dsp:txBody>
      <dsp:txXfrm>
        <a:off x="836796" y="1055690"/>
        <a:ext cx="7145896" cy="527845"/>
      </dsp:txXfrm>
    </dsp:sp>
    <dsp:sp modelId="{7FC6A94A-D4F6-420B-9586-A30526AC2C84}">
      <dsp:nvSpPr>
        <dsp:cNvPr id="0" name=""/>
        <dsp:cNvSpPr/>
      </dsp:nvSpPr>
      <dsp:spPr>
        <a:xfrm>
          <a:off x="506893" y="989709"/>
          <a:ext cx="659806" cy="65980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1049A-9260-CE49-A0CE-17468F24BFE8}">
      <dsp:nvSpPr>
        <dsp:cNvPr id="0" name=""/>
        <dsp:cNvSpPr/>
      </dsp:nvSpPr>
      <dsp:spPr>
        <a:xfrm>
          <a:off x="1035340" y="1847357"/>
          <a:ext cx="6947353" cy="527845"/>
        </a:xfrm>
        <a:prstGeom prst="rect">
          <a:avLst/>
        </a:prstGeom>
        <a:solidFill>
          <a:schemeClr val="accent1">
            <a:shade val="80000"/>
            <a:hueOff val="331475"/>
            <a:satOff val="-34470"/>
            <a:lumOff val="17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97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/>
            <a:t>Vilka villkor måste uppfyllas?</a:t>
          </a:r>
        </a:p>
      </dsp:txBody>
      <dsp:txXfrm>
        <a:off x="1035340" y="1847357"/>
        <a:ext cx="6947353" cy="527845"/>
      </dsp:txXfrm>
    </dsp:sp>
    <dsp:sp modelId="{916B417B-478C-4449-BD71-6B7AABE59988}">
      <dsp:nvSpPr>
        <dsp:cNvPr id="0" name=""/>
        <dsp:cNvSpPr/>
      </dsp:nvSpPr>
      <dsp:spPr>
        <a:xfrm>
          <a:off x="832469" y="1779720"/>
          <a:ext cx="659806" cy="659806"/>
        </a:xfrm>
        <a:prstGeom prst="star6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4C0B7-CFF8-409C-9986-998496C50D02}">
      <dsp:nvSpPr>
        <dsp:cNvPr id="0" name=""/>
        <dsp:cNvSpPr/>
      </dsp:nvSpPr>
      <dsp:spPr>
        <a:xfrm>
          <a:off x="1035340" y="2638523"/>
          <a:ext cx="6947353" cy="527845"/>
        </a:xfrm>
        <a:prstGeom prst="rect">
          <a:avLst/>
        </a:prstGeom>
        <a:solidFill>
          <a:schemeClr val="accent1">
            <a:shade val="80000"/>
            <a:hueOff val="497212"/>
            <a:satOff val="-51706"/>
            <a:lumOff val="255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97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/>
            <a:t>Vad är samma som innan? </a:t>
          </a:r>
        </a:p>
      </dsp:txBody>
      <dsp:txXfrm>
        <a:off x="1035340" y="2638523"/>
        <a:ext cx="6947353" cy="527845"/>
      </dsp:txXfrm>
    </dsp:sp>
    <dsp:sp modelId="{85660C49-642C-4B37-A1E9-8402216C8364}">
      <dsp:nvSpPr>
        <dsp:cNvPr id="0" name=""/>
        <dsp:cNvSpPr/>
      </dsp:nvSpPr>
      <dsp:spPr>
        <a:xfrm>
          <a:off x="705436" y="2572542"/>
          <a:ext cx="659806" cy="65980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5B7F9-8D0C-4B2E-B69C-22CE203B2DD7}">
      <dsp:nvSpPr>
        <dsp:cNvPr id="0" name=""/>
        <dsp:cNvSpPr/>
      </dsp:nvSpPr>
      <dsp:spPr>
        <a:xfrm>
          <a:off x="836796" y="3430190"/>
          <a:ext cx="7145896" cy="527845"/>
        </a:xfrm>
        <a:prstGeom prst="rect">
          <a:avLst/>
        </a:prstGeom>
        <a:solidFill>
          <a:schemeClr val="accent1">
            <a:shade val="80000"/>
            <a:hueOff val="662949"/>
            <a:satOff val="-68941"/>
            <a:lumOff val="34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97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/>
            <a:t>Vad är nytt med stödet 2021?</a:t>
          </a:r>
        </a:p>
      </dsp:txBody>
      <dsp:txXfrm>
        <a:off x="836796" y="3430190"/>
        <a:ext cx="7145896" cy="527845"/>
      </dsp:txXfrm>
    </dsp:sp>
    <dsp:sp modelId="{F6E707BB-4564-4553-9E9C-8169E459737B}">
      <dsp:nvSpPr>
        <dsp:cNvPr id="0" name=""/>
        <dsp:cNvSpPr/>
      </dsp:nvSpPr>
      <dsp:spPr>
        <a:xfrm>
          <a:off x="506893" y="3364210"/>
          <a:ext cx="659806" cy="65980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84F0A-09ED-4B5A-AAB9-DB7F05EB5252}">
      <dsp:nvSpPr>
        <dsp:cNvPr id="0" name=""/>
        <dsp:cNvSpPr/>
      </dsp:nvSpPr>
      <dsp:spPr>
        <a:xfrm>
          <a:off x="402607" y="4221858"/>
          <a:ext cx="7580085" cy="527845"/>
        </a:xfrm>
        <a:prstGeom prst="rect">
          <a:avLst/>
        </a:prstGeom>
        <a:solidFill>
          <a:schemeClr val="accent1">
            <a:shade val="80000"/>
            <a:hueOff val="828687"/>
            <a:satOff val="-86176"/>
            <a:lumOff val="425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97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/>
            <a:t>Att tänka på vid ansökningstillfället</a:t>
          </a:r>
        </a:p>
      </dsp:txBody>
      <dsp:txXfrm>
        <a:off x="402607" y="4221858"/>
        <a:ext cx="7580085" cy="527845"/>
      </dsp:txXfrm>
    </dsp:sp>
    <dsp:sp modelId="{D481C5B6-92DC-44B3-85DB-E4ED2F9061AC}">
      <dsp:nvSpPr>
        <dsp:cNvPr id="0" name=""/>
        <dsp:cNvSpPr/>
      </dsp:nvSpPr>
      <dsp:spPr>
        <a:xfrm>
          <a:off x="72704" y="4155877"/>
          <a:ext cx="659806" cy="65980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FE87C-9286-4358-A767-8287F481D41C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EDBA-DADF-4A8A-9FFB-7A9E771379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50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17D04-B108-4221-A463-C0F8628F711B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F8FF-6287-4171-B2FE-8A6312E6F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34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168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cs typeface="Calibri"/>
            </a:endParaRP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998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u="non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45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197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kern="150" dirty="0">
              <a:latin typeface="Cambria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650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>
              <a:latin typeface="gotham narrow a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061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95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effectLst/>
              <a:latin typeface="Segoe UI"/>
              <a:cs typeface="Segoe UI"/>
            </a:endParaRP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526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944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20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83153" y="4858742"/>
            <a:ext cx="8558609" cy="869262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2"/>
              </a:buBlip>
              <a:defRPr sz="5000" b="1" baseline="0"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4355" y="5766875"/>
            <a:ext cx="7917406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44377" y="6261400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/>
              <a:t>Datum</a:t>
            </a:r>
          </a:p>
        </p:txBody>
      </p:sp>
      <p:sp>
        <p:nvSpPr>
          <p:cNvPr id="15" name="Rätvinklig triangel 14"/>
          <p:cNvSpPr/>
          <p:nvPr userDrawn="1"/>
        </p:nvSpPr>
        <p:spPr>
          <a:xfrm rot="5400000">
            <a:off x="23978" y="-18666"/>
            <a:ext cx="4361188" cy="4398523"/>
          </a:xfrm>
          <a:prstGeom prst="rtTriangle">
            <a:avLst/>
          </a:prstGeom>
          <a:solidFill>
            <a:srgbClr val="0076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 userDrawn="1"/>
        </p:nvSpPr>
        <p:spPr>
          <a:xfrm>
            <a:off x="0" y="-30716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>
                <a:solidFill>
                  <a:srgbClr val="FF0000"/>
                </a:solidFill>
              </a:rPr>
              <a:t>Välj Infoga bild från Bildarkivet för Tillväxtverkets bilder och illustrationer. Se även mallsidan.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2959" y="6197683"/>
            <a:ext cx="97200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stor och 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6243139" y="84084"/>
            <a:ext cx="5040000" cy="1040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3140" y="1176500"/>
            <a:ext cx="5040000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6243140" y="1776539"/>
            <a:ext cx="5040000" cy="4113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A9E1-A9E9-4E87-85E8-2C16DCD3806C}" type="datetime1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99126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Välj Infoga bild från Bildarkivet för Tillväxtverkets bilder och illustrationer. Se även mallsidan.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316341" cy="331651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1200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mindre triangel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4499741" y="84084"/>
            <a:ext cx="6284747" cy="104052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99742" y="1176500"/>
            <a:ext cx="6284747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499742" y="1776539"/>
            <a:ext cx="6284912" cy="4121149"/>
          </a:xfrm>
        </p:spPr>
        <p:txBody>
          <a:bodyPr/>
          <a:lstStyle>
            <a:lvl1pPr>
              <a:defRPr baseline="0"/>
            </a:lvl1pPr>
            <a:lvl2pPr marL="273050" indent="-188913">
              <a:defRPr/>
            </a:lvl2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56E5-817F-4AAB-9392-9D7854C30B97}" type="datetime1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84239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Välj Infoga bild från Bildarkivet för Tillväxtverkets bilder och illustrationer. Se även mallsidan.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-2890" y="0"/>
            <a:ext cx="3987129" cy="304826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baseline="0"/>
            </a:lvl1pPr>
            <a:lvl5pPr>
              <a:defRPr/>
            </a:lvl5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29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stor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8008737" y="84084"/>
            <a:ext cx="3272038" cy="1040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8008736" y="1176500"/>
            <a:ext cx="3248253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7" hasCustomPrompt="1"/>
          </p:nvPr>
        </p:nvSpPr>
        <p:spPr>
          <a:xfrm>
            <a:off x="8008736" y="1773238"/>
            <a:ext cx="3248025" cy="4113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F841-F60B-4975-9C0A-074432CA0376}" type="datetime1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3706" y="4216"/>
            <a:ext cx="7714593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67729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 m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4508937" y="84084"/>
            <a:ext cx="6771836" cy="104052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08936" y="1176500"/>
            <a:ext cx="6771837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08937" y="1776538"/>
            <a:ext cx="3272400" cy="410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7" hasCustomPrompt="1"/>
          </p:nvPr>
        </p:nvSpPr>
        <p:spPr>
          <a:xfrm>
            <a:off x="8008880" y="1776538"/>
            <a:ext cx="3271895" cy="410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6BC-C511-4C77-852C-9A404E8C21A1}" type="datetime1">
              <a:rPr lang="sv-SE" smtClean="0"/>
              <a:t>2021-03-23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4235669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228142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6" hasCustomPrompt="1"/>
          </p:nvPr>
        </p:nvSpPr>
        <p:spPr>
          <a:xfrm>
            <a:off x="981529" y="1776539"/>
            <a:ext cx="4932000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7" hasCustomPrompt="1"/>
          </p:nvPr>
        </p:nvSpPr>
        <p:spPr>
          <a:xfrm>
            <a:off x="6243145" y="1776539"/>
            <a:ext cx="4932000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BC1A-496B-47CA-9F59-FA9F0A288654}" type="datetime1">
              <a:rPr lang="sv-SE" smtClean="0"/>
              <a:t>2021-03-23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655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ljusblå"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8772-EF41-4CE0-9309-D3335CB14FE2}" type="datetime1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 baseline="0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981530" y="1776538"/>
            <a:ext cx="10299246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1257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0000" cy="3060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11805" y="2044254"/>
            <a:ext cx="8367312" cy="3842195"/>
          </a:xfrm>
        </p:spPr>
        <p:txBody>
          <a:bodyPr anchor="t" anchorCtr="0"/>
          <a:lstStyle>
            <a:lvl1pPr>
              <a:lnSpc>
                <a:spcPct val="85000"/>
              </a:lnSpc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Skriv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6653-F39C-4D17-8058-91690C28C4C5}" type="datetime1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861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11805" y="2044254"/>
            <a:ext cx="8367312" cy="3842195"/>
          </a:xfrm>
        </p:spPr>
        <p:txBody>
          <a:bodyPr anchor="t" anchorCtr="0"/>
          <a:lstStyle>
            <a:lvl1pPr>
              <a:lnSpc>
                <a:spcPct val="85000"/>
              </a:lnSpc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Skriv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072B-218B-442E-85C0-97AE2CF2B2EF}" type="datetime1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Likbent triangel 6"/>
          <p:cNvSpPr/>
          <p:nvPr userDrawn="1"/>
        </p:nvSpPr>
        <p:spPr>
          <a:xfrm>
            <a:off x="640306" y="5482623"/>
            <a:ext cx="2757487" cy="138588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Likbent triangel 7"/>
          <p:cNvSpPr/>
          <p:nvPr userDrawn="1"/>
        </p:nvSpPr>
        <p:spPr>
          <a:xfrm flipV="1">
            <a:off x="8256949" y="0"/>
            <a:ext cx="2757487" cy="138588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8778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2E83-425E-439C-BC28-0219BF7A3BAE}" type="datetime1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238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6BF3-D611-413F-8B6B-EC05BABCEAA9}" type="datetime1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04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1 utan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2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/>
              <a:t>Datum</a:t>
            </a:r>
          </a:p>
        </p:txBody>
      </p:sp>
      <p:sp>
        <p:nvSpPr>
          <p:cNvPr id="15" name="Rätvinklig triangel 14"/>
          <p:cNvSpPr/>
          <p:nvPr userDrawn="1"/>
        </p:nvSpPr>
        <p:spPr>
          <a:xfrm rot="16200000" flipH="1">
            <a:off x="7810073" y="-20738"/>
            <a:ext cx="4361188" cy="4402667"/>
          </a:xfrm>
          <a:prstGeom prst="rtTriangle">
            <a:avLst/>
          </a:prstGeom>
          <a:solidFill>
            <a:srgbClr val="004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2"/>
              </a:buBlip>
              <a:defRPr sz="5000" b="1" baseline="0"/>
            </a:lvl1pPr>
          </a:lstStyle>
          <a:p>
            <a:r>
              <a:rPr lang="sv-SE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2275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1"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8" y="1135522"/>
            <a:ext cx="2376000" cy="464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8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2">
    <p:bg>
      <p:bgPr>
        <a:solidFill>
          <a:srgbClr val="92C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9" y="1282947"/>
            <a:ext cx="3420000" cy="4546732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34828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6619" y="1299532"/>
            <a:ext cx="3420000" cy="4513561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148563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99989" y="1323607"/>
            <a:ext cx="3888000" cy="4502947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289885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5"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3" y="1053736"/>
            <a:ext cx="3410707" cy="48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5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6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9" y="1296739"/>
            <a:ext cx="3780000" cy="455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47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70" y="888279"/>
            <a:ext cx="3780000" cy="53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77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19934" y="850674"/>
            <a:ext cx="3852000" cy="54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25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9"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6" y="1352346"/>
            <a:ext cx="3742757" cy="45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34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0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7" y="1520328"/>
            <a:ext cx="4856033" cy="404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8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2 utan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3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/>
              <a:t>Datum</a:t>
            </a:r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2"/>
              </a:buBlip>
              <a:defRPr sz="5000" b="1" baseline="0"/>
            </a:lvl1pPr>
          </a:lstStyle>
          <a:p>
            <a:r>
              <a:rPr lang="sv-SE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301258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3376" y="1558247"/>
            <a:ext cx="4140000" cy="39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46217" y="287378"/>
            <a:ext cx="5292000" cy="65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3 utan bild"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3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/>
              <a:t>Datum</a:t>
            </a:r>
          </a:p>
        </p:txBody>
      </p:sp>
      <p:sp>
        <p:nvSpPr>
          <p:cNvPr id="15" name="Rätvinklig triangel 14"/>
          <p:cNvSpPr/>
          <p:nvPr userDrawn="1"/>
        </p:nvSpPr>
        <p:spPr>
          <a:xfrm rot="16200000" flipH="1">
            <a:off x="7810073" y="-20738"/>
            <a:ext cx="4361188" cy="4402667"/>
          </a:xfrm>
          <a:prstGeom prst="rtTriangle">
            <a:avLst/>
          </a:prstGeom>
          <a:solidFill>
            <a:srgbClr val="004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2"/>
              </a:buBlip>
              <a:defRPr sz="5000" b="1" baseline="0"/>
            </a:lvl1pPr>
          </a:lstStyle>
          <a:p>
            <a:r>
              <a:rPr lang="sv-SE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193431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70C3-EE56-46AE-8196-93289B7BD17E}" type="datetime1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 baseline="0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981530" y="1776538"/>
            <a:ext cx="10299246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599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-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6" hasCustomPrompt="1"/>
          </p:nvPr>
        </p:nvSpPr>
        <p:spPr>
          <a:xfrm>
            <a:off x="981528" y="1776539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2D7B-EC08-4CF9-9F3F-DA1E0F110DFD}" type="datetime1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7973225" y="1776539"/>
            <a:ext cx="3273039" cy="409343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333713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-bild höger blå"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8" name="Platshållare för innehåll 12"/>
          <p:cNvSpPr>
            <a:spLocks noGrp="1"/>
          </p:cNvSpPr>
          <p:nvPr>
            <p:ph sz="quarter" idx="16" hasCustomPrompt="1"/>
          </p:nvPr>
        </p:nvSpPr>
        <p:spPr>
          <a:xfrm>
            <a:off x="981528" y="1776539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3D53-2670-40F8-AFD9-7B878A5D4AF3}" type="datetime1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7973225" y="1776539"/>
            <a:ext cx="3273039" cy="40934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396397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och innehå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981528" y="1776539"/>
            <a:ext cx="3273039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7" hasCustomPrompt="1"/>
          </p:nvPr>
        </p:nvSpPr>
        <p:spPr>
          <a:xfrm>
            <a:off x="4498976" y="1776413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CED9-048E-4626-B016-1FDE48CC1F4E}" type="datetime1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137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innehåll"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/>
              <a:t>Skriv 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44ED-C1D5-4A0E-A836-D4C192E48520}" type="datetime1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6" hasCustomPrompt="1"/>
          </p:nvPr>
        </p:nvSpPr>
        <p:spPr>
          <a:xfrm>
            <a:off x="4498976" y="1776413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968375" y="1776539"/>
            <a:ext cx="3273039" cy="40934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416581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vmlDrawing" Target="../drawings/vmlDrawing1.v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298036D-E991-CF46-BF7C-7179EFF424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55755208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Slide" r:id="rId35" imgW="7772400" imgH="10058400" progId="TCLayout.ActiveDocument.1">
                  <p:embed/>
                </p:oleObj>
              </mc:Choice>
              <mc:Fallback>
                <p:oleObj name="think-cell Slide" r:id="rId35" imgW="7772400" imgH="1005840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298036D-E991-CF46-BF7C-7179EFF424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10405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81528" y="1776539"/>
            <a:ext cx="6766785" cy="40934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30519" y="6430868"/>
            <a:ext cx="72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81300C1-0092-48E4-918C-350FC079767E}" type="datetime1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893630" y="6430868"/>
            <a:ext cx="396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CCD8362-DECF-4576-B512-B504A0CCB14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0882959" y="6197683"/>
            <a:ext cx="97200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8" r:id="rId3"/>
    <p:sldLayoutId id="2147483689" r:id="rId4"/>
    <p:sldLayoutId id="2147483678" r:id="rId5"/>
    <p:sldLayoutId id="2147483650" r:id="rId6"/>
    <p:sldLayoutId id="2147483690" r:id="rId7"/>
    <p:sldLayoutId id="2147483692" r:id="rId8"/>
    <p:sldLayoutId id="2147483671" r:id="rId9"/>
    <p:sldLayoutId id="2147483674" r:id="rId10"/>
    <p:sldLayoutId id="2147483672" r:id="rId11"/>
    <p:sldLayoutId id="2147483673" r:id="rId12"/>
    <p:sldLayoutId id="2147483675" r:id="rId13"/>
    <p:sldLayoutId id="2147483652" r:id="rId14"/>
    <p:sldLayoutId id="2147483701" r:id="rId15"/>
    <p:sldLayoutId id="2147483676" r:id="rId16"/>
    <p:sldLayoutId id="2147483691" r:id="rId17"/>
    <p:sldLayoutId id="2147483654" r:id="rId18"/>
    <p:sldLayoutId id="2147483655" r:id="rId19"/>
    <p:sldLayoutId id="2147483651" r:id="rId20"/>
    <p:sldLayoutId id="2147483667" r:id="rId21"/>
    <p:sldLayoutId id="2147483668" r:id="rId22"/>
    <p:sldLayoutId id="2147483669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00" indent="-266400" algn="l" defTabSz="914400" rtl="0" eaLnBrk="1" latinLnBrk="0" hangingPunct="1">
        <a:lnSpc>
          <a:spcPct val="100000"/>
        </a:lnSpc>
        <a:spcBef>
          <a:spcPts val="1400"/>
        </a:spcBef>
        <a:spcAft>
          <a:spcPts val="600"/>
        </a:spcAft>
        <a:buSzPct val="73000"/>
        <a:buFontTx/>
        <a:buBlip>
          <a:blip r:embed="rId38"/>
        </a:buBlip>
        <a:defRPr sz="25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576000" indent="-266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‐"/>
        <a:defRPr sz="23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810000" indent="-190800" algn="l" defTabSz="914400" rtl="0" eaLnBrk="1" latinLnBrk="0" hangingPunct="1">
        <a:lnSpc>
          <a:spcPct val="100000"/>
        </a:lnSpc>
        <a:spcBef>
          <a:spcPts val="200"/>
        </a:spcBef>
        <a:spcAft>
          <a:spcPts val="600"/>
        </a:spcAft>
        <a:buFont typeface="Calibri" panose="020F0502020204030204" pitchFamily="34" charset="0"/>
        <a:buChar char="»"/>
        <a:defRPr sz="19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932400" indent="-122400" algn="l" defTabSz="914400" rtl="0" eaLnBrk="1" latinLnBrk="0" hangingPunct="1">
        <a:lnSpc>
          <a:spcPct val="100000"/>
        </a:lnSpc>
        <a:spcBef>
          <a:spcPts val="200"/>
        </a:spcBef>
        <a:spcAft>
          <a:spcPts val="600"/>
        </a:spcAft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085850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1117" userDrawn="1">
          <p15:clr>
            <a:srgbClr val="F26B43"/>
          </p15:clr>
        </p15:guide>
        <p15:guide id="5" pos="619" userDrawn="1">
          <p15:clr>
            <a:srgbClr val="F26B43"/>
          </p15:clr>
        </p15:guide>
        <p15:guide id="6" pos="4883" userDrawn="1">
          <p15:clr>
            <a:srgbClr val="F26B43"/>
          </p15:clr>
        </p15:guide>
        <p15:guide id="7" orient="horz" pos="41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tillvaxtverket.se/om-tillvaxtverket/information-och-stod-kring-coronakrisen/korttidsarbete/korttidsarbete-2021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nansokan.se/ma2020client/#/ho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illvaxtverket.se/om-tillvaxtverket/information-och-stod-kring-coronakrisen/korttidsarbete/korttidsarbete-2021.html#Text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152" y="4789961"/>
            <a:ext cx="9464992" cy="869262"/>
          </a:xfrm>
        </p:spPr>
        <p:txBody>
          <a:bodyPr/>
          <a:lstStyle/>
          <a:p>
            <a:r>
              <a:rPr lang="sv-SE"/>
              <a:t>Tillväxtverkets stöd i pandemin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354" y="5766876"/>
            <a:ext cx="9589077" cy="288000"/>
          </a:xfrm>
        </p:spPr>
        <p:txBody>
          <a:bodyPr/>
          <a:lstStyle/>
          <a:p>
            <a:r>
              <a:rPr lang="sv-SE"/>
              <a:t>Laura Brandell Tham - </a:t>
            </a:r>
            <a:r>
              <a:rPr lang="sv-SE" sz="3200"/>
              <a:t>Chef korttidsstöd samordning</a:t>
            </a:r>
          </a:p>
          <a:p>
            <a:r>
              <a:rPr lang="sv-SE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3079905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A1BA9F-85D8-44B9-AABB-B578BE88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1040524"/>
          </a:xfrm>
        </p:spPr>
        <p:txBody>
          <a:bodyPr/>
          <a:lstStyle/>
          <a:p>
            <a:r>
              <a:rPr lang="sv-SE"/>
              <a:t>Vad är nytt med stödet 2021? (1/3)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AD881F-728A-4F46-B91D-4E0AFCDDF5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3630" y="6430868"/>
            <a:ext cx="396000" cy="365125"/>
          </a:xfrm>
        </p:spPr>
        <p:txBody>
          <a:bodyPr/>
          <a:lstStyle/>
          <a:p>
            <a:fld id="{2CCD8362-DECF-4576-B512-B504A0CCB141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515793E-5ADB-4E84-A447-5A2AA2B564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8375" y="1176500"/>
            <a:ext cx="9982123" cy="473075"/>
          </a:xfrm>
        </p:spPr>
        <p:txBody>
          <a:bodyPr/>
          <a:lstStyle/>
          <a:p>
            <a:r>
              <a:rPr lang="sv-SE"/>
              <a:t>Jämfört med korttidsstödet 2020 – Karens, jämförelsemånad och avtal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3F65E91-936F-4470-B900-39329B71A2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81530" y="1776538"/>
            <a:ext cx="10299246" cy="4093436"/>
          </a:xfrm>
        </p:spPr>
        <p:txBody>
          <a:bodyPr vert="horz" lIns="0" tIns="0" rIns="0" bIns="0" rtlCol="0" anchor="t">
            <a:noAutofit/>
          </a:bodyPr>
          <a:lstStyle/>
          <a:p>
            <a:pPr marL="266065" indent="-266065"/>
            <a:r>
              <a:rPr lang="sv-SE" sz="2000">
                <a:latin typeface="Calibri Light"/>
                <a:cs typeface="Calibri Light"/>
              </a:rPr>
              <a:t>Alla företag som uppfyller grundvillkor kan söka - karenstiden på 24 mån borttagen fram till 30/6 2021 (gäller även de som sökt men inte använt stöd)</a:t>
            </a:r>
            <a:endParaRPr lang="en-US">
              <a:latin typeface="Calibri Light"/>
              <a:cs typeface="Calibri Light"/>
            </a:endParaRPr>
          </a:p>
          <a:p>
            <a:pPr marL="266065" indent="-266065"/>
            <a:r>
              <a:rPr lang="sv-SE" sz="2000">
                <a:latin typeface="Calibri Light"/>
                <a:cs typeface="Calibri Light"/>
              </a:rPr>
              <a:t>Ny jämförelsemånad (för att veta vilka arbetstagare som är aktuella för stöd)</a:t>
            </a:r>
          </a:p>
          <a:p>
            <a:pPr marL="575945" lvl="1" indent="-266065"/>
            <a:r>
              <a:rPr lang="sv-SE" sz="1800">
                <a:latin typeface="Calibri Light"/>
                <a:cs typeface="Calibri Light"/>
              </a:rPr>
              <a:t>Om du </a:t>
            </a:r>
            <a:r>
              <a:rPr lang="sv-SE" sz="1800" u="sng">
                <a:latin typeface="Calibri Light"/>
                <a:cs typeface="Calibri Light"/>
              </a:rPr>
              <a:t>fått stöd </a:t>
            </a:r>
            <a:r>
              <a:rPr lang="sv-SE" sz="1800">
                <a:latin typeface="Calibri Light"/>
                <a:cs typeface="Calibri Light"/>
              </a:rPr>
              <a:t>under 2020 gäller samma jämförelsemånad som under 2020. </a:t>
            </a:r>
            <a:endParaRPr lang="sv-SE" sz="1800">
              <a:cs typeface="Calibri Light" panose="020F0302020204030204" pitchFamily="34" charset="0"/>
            </a:endParaRPr>
          </a:p>
          <a:p>
            <a:pPr marL="575945" lvl="1" indent="-266065"/>
            <a:r>
              <a:rPr lang="sv-SE" sz="1800">
                <a:latin typeface="Calibri Light"/>
                <a:cs typeface="Calibri Light"/>
              </a:rPr>
              <a:t>Om du </a:t>
            </a:r>
            <a:r>
              <a:rPr lang="sv-SE" sz="1800" u="sng">
                <a:latin typeface="Calibri Light"/>
                <a:cs typeface="Calibri Light"/>
              </a:rPr>
              <a:t>inte fått stöd </a:t>
            </a:r>
            <a:r>
              <a:rPr lang="sv-SE" sz="1800">
                <a:latin typeface="Calibri Light"/>
                <a:cs typeface="Calibri Light"/>
              </a:rPr>
              <a:t>under 2020 blir din jämförelsemånad september 2020.</a:t>
            </a:r>
          </a:p>
          <a:p>
            <a:pPr marL="266065" indent="-266065"/>
            <a:r>
              <a:rPr lang="sv-SE" sz="2000">
                <a:latin typeface="Calibri Light"/>
                <a:cs typeface="Calibri Light"/>
              </a:rPr>
              <a:t>Varje avtalsperiod får bara innehålla </a:t>
            </a:r>
            <a:r>
              <a:rPr lang="sv-SE" sz="2000" u="sng">
                <a:latin typeface="Calibri Light"/>
                <a:cs typeface="Calibri Light"/>
              </a:rPr>
              <a:t>en</a:t>
            </a:r>
            <a:r>
              <a:rPr lang="sv-SE" sz="2000">
                <a:latin typeface="Calibri Light"/>
                <a:cs typeface="Calibri Light"/>
              </a:rPr>
              <a:t> nivå på korttidsarbete per anställd, och du får inte flytta tid mellan avtalsperioder. </a:t>
            </a:r>
            <a:endParaRPr lang="sv-SE" sz="2000">
              <a:cs typeface="Calibri Light" panose="020F0302020204030204" pitchFamily="34" charset="0"/>
            </a:endParaRPr>
          </a:p>
          <a:p>
            <a:pPr marL="575945" lvl="1" indent="-266065"/>
            <a:r>
              <a:rPr lang="sv-SE" sz="1800">
                <a:latin typeface="Calibri Light"/>
                <a:cs typeface="Calibri Light"/>
              </a:rPr>
              <a:t>Arbetstiden kan fortfarande förläggas fritt under respektive avtalsperiod.</a:t>
            </a:r>
          </a:p>
          <a:p>
            <a:pPr marL="575945" lvl="1" indent="-266065"/>
            <a:r>
              <a:rPr lang="sv-SE" sz="1800">
                <a:latin typeface="Calibri Light"/>
                <a:cs typeface="Calibri Light"/>
              </a:rPr>
              <a:t>Ett avtal kan innehålla flera avtalsperioder.</a:t>
            </a:r>
          </a:p>
          <a:p>
            <a:pPr marL="266065" indent="-266065"/>
            <a:r>
              <a:rPr lang="sv-SE" sz="2000">
                <a:latin typeface="Calibri Light"/>
                <a:cs typeface="Calibri Light"/>
              </a:rPr>
              <a:t>Avtal om korttidsarbete ska bifogas ansökan (kopior)</a:t>
            </a:r>
            <a:endParaRPr lang="sv-SE" sz="1800">
              <a:cs typeface="Calibri Light" panose="020F0302020204030204" pitchFamily="34" charset="0"/>
            </a:endParaRPr>
          </a:p>
          <a:p>
            <a:pPr marL="266065" indent="-266065"/>
            <a:r>
              <a:rPr lang="sv-SE" sz="2000">
                <a:latin typeface="Calibri Light"/>
                <a:cs typeface="Calibri Light"/>
              </a:rPr>
              <a:t>Du behöver bara göra en avstämning – slutavstämningen – i juli månad. </a:t>
            </a:r>
            <a:endParaRPr lang="sv-SE" sz="180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89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0E8B65-3E85-48F6-A261-F56EA7CE3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1040524"/>
          </a:xfrm>
        </p:spPr>
        <p:txBody>
          <a:bodyPr/>
          <a:lstStyle/>
          <a:p>
            <a:r>
              <a:rPr lang="sv-SE"/>
              <a:t>Vad är nytt med stödet 2021? (2/3)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F931085-C3AD-44B3-A753-92AD616AD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3630" y="6430868"/>
            <a:ext cx="396000" cy="365125"/>
          </a:xfrm>
        </p:spPr>
        <p:txBody>
          <a:bodyPr/>
          <a:lstStyle/>
          <a:p>
            <a:fld id="{2CCD8362-DECF-4576-B512-B504A0CCB141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06CFD8-64C2-4741-A4F8-9E276968DD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8375" y="1176500"/>
            <a:ext cx="8599489" cy="473075"/>
          </a:xfrm>
        </p:spPr>
        <p:txBody>
          <a:bodyPr/>
          <a:lstStyle/>
          <a:p>
            <a:r>
              <a:rPr lang="sv-SE"/>
              <a:t>Jämfört med korttidsstödet 2020 – Ekonomiska svårigheter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FE18D90-F3A8-41E9-A78C-83F6A506B1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9939" y="1787959"/>
            <a:ext cx="10370476" cy="4278889"/>
          </a:xfrm>
        </p:spPr>
        <p:txBody>
          <a:bodyPr vert="horz" lIns="0" tIns="0" rIns="0" bIns="0" rtlCol="0" anchor="t">
            <a:noAutofit/>
          </a:bodyPr>
          <a:lstStyle/>
          <a:p>
            <a:pPr marL="266065" indent="-266065"/>
            <a:r>
              <a:rPr lang="sv-SE" sz="2000">
                <a:latin typeface="Calibri Light"/>
                <a:cs typeface="Calibri Light"/>
              </a:rPr>
              <a:t>Fler frågor i ansökan om tillfälliga allvarliga ekonomiska svårigheter</a:t>
            </a:r>
            <a:endParaRPr lang="sv-SE" sz="1800">
              <a:latin typeface="Calibri Light"/>
              <a:cs typeface="Calibri Light"/>
            </a:endParaRPr>
          </a:p>
          <a:p>
            <a:pPr marL="266065" indent="-266065"/>
            <a:r>
              <a:rPr lang="sv-SE" sz="2000">
                <a:latin typeface="Calibri Light"/>
                <a:cs typeface="Calibri Light"/>
              </a:rPr>
              <a:t>Revisorsyttrande om lönesumman är 400 000 kr eller mer i jämförelsemånaden, bifogas ansökan</a:t>
            </a:r>
            <a:endParaRPr lang="sv-SE" sz="2000">
              <a:cs typeface="Calibri Light" panose="020F0302020204030204" pitchFamily="34" charset="0"/>
            </a:endParaRPr>
          </a:p>
          <a:p>
            <a:pPr marL="575945" lvl="1" indent="-266065"/>
            <a:r>
              <a:rPr lang="sv-SE" sz="1800">
                <a:latin typeface="Calibri Light"/>
                <a:cs typeface="Calibri Light"/>
              </a:rPr>
              <a:t>Auktoriserad/godkänd revisor ska yttra sig över dina ekonomiska svårigheter och orsaken till dessa, hur länge svårigheterna förväntas bestå samt om värdeöverföringar</a:t>
            </a:r>
          </a:p>
          <a:p>
            <a:pPr marL="575945" lvl="1" indent="-266065"/>
            <a:r>
              <a:rPr lang="sv-SE" sz="1800">
                <a:latin typeface="Calibri Light"/>
                <a:cs typeface="Calibri Light"/>
              </a:rPr>
              <a:t>Du behöver tillhandahålla relevanta nyckeltal som styrker dina ekonomiska svårigheter</a:t>
            </a:r>
          </a:p>
          <a:p>
            <a:pPr marL="575945" lvl="1" indent="-266065"/>
            <a:r>
              <a:rPr lang="sv-SE" sz="1800">
                <a:latin typeface="Calibri Light"/>
                <a:cs typeface="Calibri Light"/>
              </a:rPr>
              <a:t>Ersättning för kostnader för yttrande på upp till 10 000 kronor kan sökas</a:t>
            </a:r>
          </a:p>
          <a:p>
            <a:pPr marL="266065" indent="-266065"/>
            <a:r>
              <a:rPr lang="sv-SE" sz="2000">
                <a:latin typeface="Calibri Light"/>
                <a:cs typeface="Calibri Light"/>
              </a:rPr>
              <a:t>Företaget och dess moderbolag får inte göra värdeöverföringar två månader före den första stödmånaden, under stödmånaderna eller sex månader efter den sista stödmånaden </a:t>
            </a:r>
            <a:endParaRPr lang="sv-SE" sz="2000">
              <a:cs typeface="Calibri Light"/>
            </a:endParaRPr>
          </a:p>
          <a:p>
            <a:pPr marL="575945" lvl="1" indent="-266065"/>
            <a:r>
              <a:rPr lang="sv-SE" sz="1800">
                <a:latin typeface="Calibri Light"/>
                <a:cs typeface="Calibri Light"/>
              </a:rPr>
              <a:t>Gäller beslut eller verkställelse av vinstutdelning, gottgörelse, förvärv av egna aktier, minskning av aktiekapitalet eller reservfonden för återbetalning till aktieägarna eller medlemmarna. Koncernbidrag kan lämnas.</a:t>
            </a:r>
          </a:p>
          <a:p>
            <a:pPr marL="266065" indent="-266065">
              <a:buFontTx/>
              <a:buChar char="•"/>
            </a:pPr>
            <a:endParaRPr lang="sv-SE" sz="2000">
              <a:highlight>
                <a:srgbClr val="FFFF00"/>
              </a:highlight>
              <a:latin typeface="Calibri Light"/>
              <a:cs typeface="Calibri Light"/>
            </a:endParaRPr>
          </a:p>
          <a:p>
            <a:pPr marL="266065" indent="-266065">
              <a:buFontTx/>
              <a:buChar char="•"/>
            </a:pPr>
            <a:endParaRPr lang="sv-SE" sz="2000"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sv-SE" sz="2000"/>
          </a:p>
          <a:p>
            <a:pPr marL="575945" lvl="1" indent="-266065"/>
            <a:endParaRPr lang="sv-SE" sz="180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2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FA89C17-2D13-48C9-A345-18B7CCA7A623}"/>
              </a:ext>
            </a:extLst>
          </p:cNvPr>
          <p:cNvSpPr/>
          <p:nvPr/>
        </p:nvSpPr>
        <p:spPr>
          <a:xfrm>
            <a:off x="818145" y="4398048"/>
            <a:ext cx="4957011" cy="4513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A3CB68D-8D60-454D-93F4-48D7581F2A7C}"/>
              </a:ext>
            </a:extLst>
          </p:cNvPr>
          <p:cNvSpPr/>
          <p:nvPr/>
        </p:nvSpPr>
        <p:spPr>
          <a:xfrm>
            <a:off x="818144" y="4952160"/>
            <a:ext cx="4957011" cy="61846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6737219-316E-4663-AD42-244B183268D5}"/>
              </a:ext>
            </a:extLst>
          </p:cNvPr>
          <p:cNvSpPr/>
          <p:nvPr/>
        </p:nvSpPr>
        <p:spPr>
          <a:xfrm>
            <a:off x="5938086" y="1746061"/>
            <a:ext cx="4957011" cy="61846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4B7CCF1-CC90-4ED0-A6C9-ADAA0323DA7D}"/>
              </a:ext>
            </a:extLst>
          </p:cNvPr>
          <p:cNvSpPr/>
          <p:nvPr/>
        </p:nvSpPr>
        <p:spPr>
          <a:xfrm>
            <a:off x="5938085" y="2515885"/>
            <a:ext cx="4957011" cy="92157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37DB997-497B-4501-871E-F63AC2BE7C17}"/>
              </a:ext>
            </a:extLst>
          </p:cNvPr>
          <p:cNvSpPr/>
          <p:nvPr/>
        </p:nvSpPr>
        <p:spPr>
          <a:xfrm>
            <a:off x="5938085" y="3584137"/>
            <a:ext cx="4957011" cy="175489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9AC4B81-802C-4FA5-81E5-0AA626E86436}"/>
              </a:ext>
            </a:extLst>
          </p:cNvPr>
          <p:cNvSpPr/>
          <p:nvPr/>
        </p:nvSpPr>
        <p:spPr>
          <a:xfrm>
            <a:off x="818146" y="1750254"/>
            <a:ext cx="4957011" cy="256908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6FED158-BD27-4B46-8E11-8EA3F805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5" y="84138"/>
            <a:ext cx="10726320" cy="1039812"/>
          </a:xfrm>
        </p:spPr>
        <p:txBody>
          <a:bodyPr/>
          <a:lstStyle/>
          <a:p>
            <a:r>
              <a:rPr lang="sv-SE"/>
              <a:t>Frågor om ekonomiska svårigheter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6B4DD42-AD56-43F2-82C8-3C82C7DEC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/>
              <a:t>Uppgifter i ansökan ska kunna styrkas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181A7C-AF33-4AF3-9A5E-E9DA96A0DB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81075" y="1776413"/>
            <a:ext cx="4794083" cy="2506962"/>
          </a:xfrm>
        </p:spPr>
        <p:txBody>
          <a:bodyPr/>
          <a:lstStyle/>
          <a:p>
            <a:r>
              <a:rPr lang="sv-SE" sz="1800" b="1"/>
              <a:t>Har företaget drabbats av tillfälliga och allvarliga ekonomiska svårigheter? </a:t>
            </a:r>
            <a:r>
              <a:rPr lang="sv-SE" sz="1800" b="1" err="1"/>
              <a:t>T.ex</a:t>
            </a:r>
            <a:r>
              <a:rPr lang="sv-SE" sz="1800" b="1"/>
              <a:t>:</a:t>
            </a:r>
          </a:p>
          <a:p>
            <a:pPr lvl="2"/>
            <a:r>
              <a:rPr lang="sv-SE" sz="1800"/>
              <a:t>Minskad nettoomsättning​</a:t>
            </a:r>
          </a:p>
          <a:p>
            <a:pPr lvl="2"/>
            <a:r>
              <a:rPr lang="sv-SE" sz="1800"/>
              <a:t>Minskat resultat​</a:t>
            </a:r>
          </a:p>
          <a:p>
            <a:pPr lvl="2"/>
            <a:r>
              <a:rPr lang="sv-SE" sz="1800"/>
              <a:t>Försämrad likviditet​</a:t>
            </a:r>
          </a:p>
          <a:p>
            <a:pPr lvl="2"/>
            <a:r>
              <a:rPr lang="sv-SE" sz="1800"/>
              <a:t>Ökad skuldsättningsgrad​</a:t>
            </a:r>
          </a:p>
          <a:p>
            <a:pPr lvl="2"/>
            <a:r>
              <a:rPr lang="sv-SE" sz="1800"/>
              <a:t>Minskad orderingång​</a:t>
            </a:r>
          </a:p>
          <a:p>
            <a:pPr lvl="2"/>
            <a:endParaRPr lang="sv-SE" sz="1800"/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FA4760C7-AE8C-4C13-AAAC-E804D2FCA67D}"/>
              </a:ext>
            </a:extLst>
          </p:cNvPr>
          <p:cNvSpPr txBox="1">
            <a:spLocks/>
          </p:cNvSpPr>
          <p:nvPr/>
        </p:nvSpPr>
        <p:spPr>
          <a:xfrm>
            <a:off x="6029203" y="1776538"/>
            <a:ext cx="4538324" cy="618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SzPct val="73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576000" indent="-26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defRPr sz="23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810000" indent="-1908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9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932400" indent="-1224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85850" indent="-147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/>
              <a:t>Har de ekonomiska svårigheterna orsakats av någon händelse utom företagets kontroll?</a:t>
            </a:r>
            <a:endParaRPr lang="sv-SE">
              <a:highlight>
                <a:srgbClr val="FFFF00"/>
              </a:highlight>
            </a:endParaRP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96376C24-39DD-4B1B-94A4-F9516CD179B3}"/>
              </a:ext>
            </a:extLst>
          </p:cNvPr>
          <p:cNvSpPr txBox="1">
            <a:spLocks/>
          </p:cNvSpPr>
          <p:nvPr/>
        </p:nvSpPr>
        <p:spPr>
          <a:xfrm>
            <a:off x="999024" y="4447030"/>
            <a:ext cx="4794083" cy="341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SzPct val="73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576000" indent="-26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defRPr sz="23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810000" indent="-1908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9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932400" indent="-1224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85850" indent="-147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/>
              <a:t>Är svårigheterna övergående?</a:t>
            </a:r>
          </a:p>
          <a:p>
            <a:pPr lvl="2"/>
            <a:endParaRPr lang="sv-SE" sz="1800"/>
          </a:p>
          <a:p>
            <a:pPr lvl="2"/>
            <a:endParaRPr lang="sv-SE" sz="1800"/>
          </a:p>
        </p:txBody>
      </p:sp>
      <p:sp>
        <p:nvSpPr>
          <p:cNvPr id="22" name="Platshållare för innehåll 3">
            <a:extLst>
              <a:ext uri="{FF2B5EF4-FFF2-40B4-BE49-F238E27FC236}">
                <a16:creationId xmlns:a16="http://schemas.microsoft.com/office/drawing/2014/main" id="{2529C6B5-B9CB-4006-ADC3-FF22D74E699B}"/>
              </a:ext>
            </a:extLst>
          </p:cNvPr>
          <p:cNvSpPr txBox="1">
            <a:spLocks/>
          </p:cNvSpPr>
          <p:nvPr/>
        </p:nvSpPr>
        <p:spPr>
          <a:xfrm>
            <a:off x="999024" y="5000805"/>
            <a:ext cx="4794083" cy="539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SzPct val="73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576000" indent="-26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defRPr sz="23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810000" indent="-1908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9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932400" indent="-1224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85850" indent="-147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/>
              <a:t>Har företaget betydande behov av stöd för korttidsarbete?</a:t>
            </a:r>
          </a:p>
        </p:txBody>
      </p:sp>
      <p:sp>
        <p:nvSpPr>
          <p:cNvPr id="27" name="Platshållare för innehåll 3">
            <a:extLst>
              <a:ext uri="{FF2B5EF4-FFF2-40B4-BE49-F238E27FC236}">
                <a16:creationId xmlns:a16="http://schemas.microsoft.com/office/drawing/2014/main" id="{53D2EE1F-9A26-4CC3-8B36-DDFDA846F683}"/>
              </a:ext>
            </a:extLst>
          </p:cNvPr>
          <p:cNvSpPr txBox="1">
            <a:spLocks/>
          </p:cNvSpPr>
          <p:nvPr/>
        </p:nvSpPr>
        <p:spPr>
          <a:xfrm>
            <a:off x="6047152" y="2549843"/>
            <a:ext cx="4538324" cy="895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SzPct val="73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576000" indent="-26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defRPr sz="23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810000" indent="-1908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9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932400" indent="-1224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85850" indent="-147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/>
              <a:t>Har företaget vidtagit åtgärder för att minska kostnaderna för arbetskraft  inför korttidsarbete?</a:t>
            </a:r>
            <a:endParaRPr lang="sv-SE">
              <a:highlight>
                <a:srgbClr val="FFFF00"/>
              </a:highlight>
            </a:endParaRPr>
          </a:p>
          <a:p>
            <a:pPr marL="619200" lvl="2" indent="0">
              <a:buFont typeface="Calibri" panose="020F0502020204030204" pitchFamily="34" charset="0"/>
              <a:buNone/>
            </a:pPr>
            <a:endParaRPr lang="sv-SE">
              <a:highlight>
                <a:srgbClr val="FFFF00"/>
              </a:highlight>
            </a:endParaRPr>
          </a:p>
        </p:txBody>
      </p:sp>
      <p:sp>
        <p:nvSpPr>
          <p:cNvPr id="28" name="Platshållare för innehåll 3">
            <a:extLst>
              <a:ext uri="{FF2B5EF4-FFF2-40B4-BE49-F238E27FC236}">
                <a16:creationId xmlns:a16="http://schemas.microsoft.com/office/drawing/2014/main" id="{163E109F-8043-466D-A4FA-42B2A18AD7FD}"/>
              </a:ext>
            </a:extLst>
          </p:cNvPr>
          <p:cNvSpPr txBox="1">
            <a:spLocks/>
          </p:cNvSpPr>
          <p:nvPr/>
        </p:nvSpPr>
        <p:spPr>
          <a:xfrm>
            <a:off x="6029203" y="3592415"/>
            <a:ext cx="4538324" cy="17548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SzPct val="73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576000" indent="-26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defRPr sz="23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810000" indent="-1908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9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932400" indent="-1224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85850" indent="-147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/>
              <a:t>Har företaget eller, om företaget ingår i en koncern, företagets moderbolag </a:t>
            </a:r>
            <a:r>
              <a:rPr lang="sv-SE" sz="1800" b="1"/>
              <a:t>verkställt eller beslutat om någon </a:t>
            </a:r>
            <a:r>
              <a:rPr lang="sv-SE" sz="1800" b="1" err="1"/>
              <a:t>värdeöverföring</a:t>
            </a:r>
            <a:r>
              <a:rPr lang="sv-SE" sz="1800" b="1"/>
              <a:t> </a:t>
            </a:r>
            <a:r>
              <a:rPr lang="sv-SE" sz="1800"/>
              <a:t>under de månader de nu söker stöd för, eller under de två kalendermånader som ligger närmast före de månader de söker stöd för?</a:t>
            </a:r>
          </a:p>
          <a:p>
            <a:pPr marL="619200" lvl="2" indent="0">
              <a:buNone/>
            </a:pPr>
            <a:endParaRPr lang="sv-SE">
              <a:highlight>
                <a:srgbClr val="FFFF00"/>
              </a:highlight>
            </a:endParaRPr>
          </a:p>
          <a:p>
            <a:pPr marL="619200" lvl="2" indent="0">
              <a:buFont typeface="Calibri" panose="020F0502020204030204" pitchFamily="34" charset="0"/>
              <a:buNone/>
            </a:pPr>
            <a:endParaRPr lang="sv-SE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6104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8" grpId="0" animBg="1"/>
      <p:bldP spid="4" grpId="0" uiExpand="1" build="p"/>
      <p:bldP spid="5" grpId="0"/>
      <p:bldP spid="18" grpId="0"/>
      <p:bldP spid="22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5A76EAE-E473-0947-AAFA-171DBD67E93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226618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2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5A76EAE-E473-0947-AAFA-171DBD67E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3953144A-861D-8447-90A4-63A1E8AE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1040524"/>
          </a:xfrm>
        </p:spPr>
        <p:txBody>
          <a:bodyPr vert="horz"/>
          <a:lstStyle/>
          <a:p>
            <a:r>
              <a:rPr lang="sv-SE" dirty="0"/>
              <a:t>Fördjupning: Ekonomiska svårigheter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75AD26E-76C9-5045-B045-FCD6094FE5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3630" y="6430868"/>
            <a:ext cx="396000" cy="365125"/>
          </a:xfrm>
        </p:spPr>
        <p:txBody>
          <a:bodyPr/>
          <a:lstStyle/>
          <a:p>
            <a:fld id="{2CCD8362-DECF-4576-B512-B504A0CCB141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0C7C7D48-49EB-40A5-8F79-7C0554FD2A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8375" y="1176500"/>
            <a:ext cx="8599489" cy="473075"/>
          </a:xfrm>
        </p:spPr>
        <p:txBody>
          <a:bodyPr/>
          <a:lstStyle/>
          <a:p>
            <a:r>
              <a:rPr lang="sv-SE" dirty="0"/>
              <a:t>Se mer information på vår hemsida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0E51494-07DF-314B-977D-452DE2D1EF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81530" y="1776538"/>
            <a:ext cx="10299246" cy="409343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sz="2000" dirty="0"/>
              <a:t>Företag ska i ansökan intyga att de har tillfälliga och allvarliga ekonomiska svårigheter.</a:t>
            </a:r>
            <a:endParaRPr lang="en-US" sz="2000" dirty="0"/>
          </a:p>
          <a:p>
            <a:pPr lvl="1"/>
            <a:r>
              <a:rPr lang="sv-SE" sz="1800" dirty="0"/>
              <a:t>Företaget ska kunna visa negativt trendbrott, t.ex. plötsliga fall i efterfrågan, begränsningar i företagets tillträde till viktiga marknader, störningar i leveranser, covid-19.</a:t>
            </a:r>
            <a:r>
              <a:rPr lang="en-US" sz="1800" dirty="0"/>
              <a:t> </a:t>
            </a:r>
            <a:r>
              <a:rPr lang="sv-SE" sz="1800" dirty="0"/>
              <a:t>Företaget ska i övrigt vara livskraftigt. </a:t>
            </a:r>
          </a:p>
          <a:p>
            <a:pPr lvl="1"/>
            <a:r>
              <a:rPr lang="sv-SE" sz="1800" dirty="0"/>
              <a:t>Företaget behöver bedöma om det är sannolikt att verksamheten kan återgå till normal produktion. T.ex. när restriktionerna till följd av covid-19 inte längre tillämpas.</a:t>
            </a:r>
          </a:p>
          <a:p>
            <a:r>
              <a:rPr lang="sv-SE" sz="2000" dirty="0"/>
              <a:t>Hur kan du som företag bevisa ekonomiska svårigheter?</a:t>
            </a:r>
          </a:p>
          <a:p>
            <a:pPr lvl="1"/>
            <a:r>
              <a:rPr lang="sv-SE" sz="1800" dirty="0"/>
              <a:t>Etablerade företag: Företag som bedrivit verksamhet längre än en konjunkturcykel kan ofta se utvecklingen över tid med hjälp av ekonomisk data. Exempel: minskad nettoomsättning, minskad orderingång, försämrad likviditet, minskat rörelseresultat, ökad skuldsättningsgrad.</a:t>
            </a:r>
            <a:endParaRPr lang="en-US" sz="1800" dirty="0"/>
          </a:p>
          <a:p>
            <a:pPr lvl="1"/>
            <a:r>
              <a:rPr lang="sv-SE" sz="1800" dirty="0"/>
              <a:t>Nystartade företag måste i högre utsträckning basera sin bedömning på antaganden och prognoser</a:t>
            </a:r>
          </a:p>
          <a:p>
            <a:pPr lvl="1"/>
            <a:r>
              <a:rPr lang="sv-SE" sz="1800" dirty="0"/>
              <a:t>Det går inte att få stöd för ekonomiska svårigheter som t.ex. beror på något i den interna organisatoriska organisationen eller att arbetsgivaren har tappat en omfattande order till en konkurrent. </a:t>
            </a:r>
            <a:endParaRPr lang="en-US" sz="1800" dirty="0"/>
          </a:p>
          <a:p>
            <a:pPr lvl="1"/>
            <a:endParaRPr lang="sv-SE" sz="1800" dirty="0"/>
          </a:p>
          <a:p>
            <a:pPr lvl="1"/>
            <a:endParaRPr lang="sv-SE" sz="1800" dirty="0"/>
          </a:p>
          <a:p>
            <a:pPr lvl="1"/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50728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0E8B65-3E85-48F6-A261-F56EA7CE3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1040524"/>
          </a:xfrm>
        </p:spPr>
        <p:txBody>
          <a:bodyPr/>
          <a:lstStyle/>
          <a:p>
            <a:r>
              <a:rPr lang="sv-SE"/>
              <a:t>Vad är nytt med stödet 2021? (3/3)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06CFD8-64C2-4741-A4F8-9E276968DD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8375" y="1176500"/>
            <a:ext cx="8599489" cy="473075"/>
          </a:xfrm>
        </p:spPr>
        <p:txBody>
          <a:bodyPr/>
          <a:lstStyle/>
          <a:p>
            <a:r>
              <a:rPr lang="sv-SE"/>
              <a:t>Jämfört med korttidsstödet 2020 – Villkor för anställda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FE18D90-F3A8-41E9-A78C-83F6A506B1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81075" y="1776413"/>
            <a:ext cx="7596868" cy="409416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sz="1800" dirty="0"/>
              <a:t>Ersättning kan ges för kompetensinsatser som genomförs av arbetstagarna under den arbetsbefriade tiden.</a:t>
            </a:r>
            <a:endParaRPr lang="en-US" sz="1800" dirty="0"/>
          </a:p>
          <a:p>
            <a:pPr lvl="1"/>
            <a:r>
              <a:rPr lang="sv-SE" sz="1600" dirty="0"/>
              <a:t>60 procent av kostnader, max stödbelopp 10 000 kr/arbetstagare.</a:t>
            </a:r>
          </a:p>
          <a:p>
            <a:pPr lvl="1"/>
            <a:r>
              <a:rPr lang="sv-SE" sz="1600" dirty="0"/>
              <a:t>Stöd gäller från 1/1. Söks i ansökan eller avstämning av korttidsarbete. </a:t>
            </a:r>
          </a:p>
          <a:p>
            <a:pPr lvl="1"/>
            <a:r>
              <a:rPr lang="sv-SE" sz="1600" dirty="0"/>
              <a:t>Ska regleras i kollektivavtal eller skriftligt avtal arbetsgivare och arbetstagaren. </a:t>
            </a:r>
          </a:p>
          <a:p>
            <a:r>
              <a:rPr lang="sv-SE" sz="1800" dirty="0"/>
              <a:t>Du kan göra kollektivavtalade löneökningar eller löneökningar i nivå med kollektivavtal i den bransch ditt företag verkar. </a:t>
            </a:r>
          </a:p>
          <a:p>
            <a:pPr lvl="1"/>
            <a:r>
              <a:rPr lang="sv-SE" sz="1600" dirty="0"/>
              <a:t>Stödbelopp beräknas på ordinarie lön innan löneökning.</a:t>
            </a:r>
          </a:p>
          <a:p>
            <a:r>
              <a:rPr lang="sv-SE" sz="1800" dirty="0"/>
              <a:t>Efterskottslön: Arbetstagare med lön månaden efter jämförelsemånaden, men saknar lön månaden före/i jämförelsemånaden, kan vara stödberättigad 2021. </a:t>
            </a:r>
          </a:p>
          <a:p>
            <a:r>
              <a:rPr lang="sv-SE" sz="1800" dirty="0"/>
              <a:t>Lärlingar och praktikanter kan vara förenligt med stödet</a:t>
            </a:r>
          </a:p>
          <a:p>
            <a:pPr lvl="1"/>
            <a:r>
              <a:rPr lang="sv-SE" sz="1600" dirty="0"/>
              <a:t>Om en lärling kan anses verksamhetskritisk, kan stöd beviljas samtidigt som lärlingen är fortsatt anställd och lärlingen kan också delta i korttidsarbetet.</a:t>
            </a:r>
          </a:p>
          <a:p>
            <a:pPr lvl="1"/>
            <a:endParaRPr lang="sv-SE" sz="1600" dirty="0"/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F931085-C3AD-44B3-A753-92AD616A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3630" y="6430868"/>
            <a:ext cx="396000" cy="365125"/>
          </a:xfrm>
        </p:spPr>
        <p:txBody>
          <a:bodyPr/>
          <a:lstStyle/>
          <a:p>
            <a:fld id="{2CCD8362-DECF-4576-B512-B504A0CCB141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4E3079FF-2ED4-41DF-9D09-4000EE059DC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4" r="23343"/>
          <a:stretch/>
        </p:blipFill>
        <p:spPr>
          <a:xfrm>
            <a:off x="8577943" y="1776413"/>
            <a:ext cx="2667907" cy="4094162"/>
          </a:xfrm>
        </p:spPr>
      </p:pic>
    </p:spTree>
    <p:extLst>
      <p:ext uri="{BB962C8B-B14F-4D97-AF65-F5344CB8AC3E}">
        <p14:creationId xmlns:p14="http://schemas.microsoft.com/office/powerpoint/2010/main" val="194358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D7EA82-2E5F-4904-8E6F-6DEF05D9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Mer information på vår hemsida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6A9BFAB-2C5A-4CE5-ADAF-B37BCF19BC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0F5F33-15EC-4C55-B934-A2E1F0D309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>
                <a:hlinkClick r:id="rId2"/>
              </a:rPr>
              <a:t>Korttidsarbete 2021 - Tillväxtverket (tillvaxtverket.se)</a:t>
            </a:r>
            <a:endParaRPr lang="sv-SE"/>
          </a:p>
        </p:txBody>
      </p:sp>
      <p:pic>
        <p:nvPicPr>
          <p:cNvPr id="11" name="Platshållare för innehåll 25">
            <a:extLst>
              <a:ext uri="{FF2B5EF4-FFF2-40B4-BE49-F238E27FC236}">
                <a16:creationId xmlns:a16="http://schemas.microsoft.com/office/drawing/2014/main" id="{56F76622-0216-4F45-903C-773CA113E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1815872"/>
            <a:ext cx="4932363" cy="4015244"/>
          </a:xfrm>
          <a:prstGeom prst="rect">
            <a:avLst/>
          </a:prstGeom>
        </p:spPr>
      </p:pic>
      <p:pic>
        <p:nvPicPr>
          <p:cNvPr id="12" name="Platshållare för innehåll 33">
            <a:extLst>
              <a:ext uri="{FF2B5EF4-FFF2-40B4-BE49-F238E27FC236}">
                <a16:creationId xmlns:a16="http://schemas.microsoft.com/office/drawing/2014/main" id="{9EDEA311-6EE5-4120-916A-785CE4605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638" y="1828566"/>
            <a:ext cx="4930775" cy="39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B96BA4F9-7C86-D646-854C-9FE651BC8C3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11988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B96BA4F9-7C86-D646-854C-9FE651BC8C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l: femhörning 5">
            <a:extLst>
              <a:ext uri="{FF2B5EF4-FFF2-40B4-BE49-F238E27FC236}">
                <a16:creationId xmlns:a16="http://schemas.microsoft.com/office/drawing/2014/main" id="{928FA86B-2C8D-4665-8412-E62B450FDB36}"/>
              </a:ext>
            </a:extLst>
          </p:cNvPr>
          <p:cNvSpPr/>
          <p:nvPr/>
        </p:nvSpPr>
        <p:spPr>
          <a:xfrm>
            <a:off x="2586429" y="1728086"/>
            <a:ext cx="8761882" cy="867600"/>
          </a:xfrm>
          <a:prstGeom prst="homePlate">
            <a:avLst/>
          </a:pr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40295" rIns="360000" bIns="140294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sv-SE" sz="1600" b="1" u="sng" kern="1200" dirty="0"/>
              <a:t>Ansök bara om stöd för medarbetare som var anställda i din jämförelsemånad och som du betalat regelbunden lön till</a:t>
            </a:r>
            <a:r>
              <a:rPr lang="sv-SE" sz="1600" kern="1200" dirty="0"/>
              <a:t>. Arbetsgivaravgifter ska vara inbetalda i jämförelse- och stödmånader och/eller du ska kunna styrka giltig frånvaro i jämförelsemånad.</a:t>
            </a:r>
            <a:r>
              <a:rPr lang="sv-SE" sz="1600" dirty="0">
                <a:ea typeface="+mn-lt"/>
                <a:cs typeface="+mn-lt"/>
              </a:rPr>
              <a:t> </a:t>
            </a:r>
            <a:r>
              <a:rPr lang="sv-SE" sz="1600" b="1" u="sng" dirty="0">
                <a:ea typeface="+mn-lt"/>
                <a:cs typeface="+mn-lt"/>
              </a:rPr>
              <a:t>Rapportera in rätt lön. </a:t>
            </a:r>
            <a:endParaRPr lang="sv-SE" sz="1600" kern="1200" dirty="0">
              <a:cs typeface="Calibri"/>
            </a:endParaRPr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A8979AE2-4452-46B3-969A-1CA8212DDEB1}"/>
              </a:ext>
            </a:extLst>
          </p:cNvPr>
          <p:cNvSpPr/>
          <p:nvPr/>
        </p:nvSpPr>
        <p:spPr>
          <a:xfrm>
            <a:off x="765825" y="1734333"/>
            <a:ext cx="1705913" cy="867600"/>
          </a:xfrm>
          <a:custGeom>
            <a:avLst/>
            <a:gdLst>
              <a:gd name="connsiteX0" fmla="*/ 0 w 1723332"/>
              <a:gd name="connsiteY0" fmla="*/ 0 h 849036"/>
              <a:gd name="connsiteX1" fmla="*/ 1298814 w 1723332"/>
              <a:gd name="connsiteY1" fmla="*/ 0 h 849036"/>
              <a:gd name="connsiteX2" fmla="*/ 1723332 w 1723332"/>
              <a:gd name="connsiteY2" fmla="*/ 424518 h 849036"/>
              <a:gd name="connsiteX3" fmla="*/ 1298814 w 1723332"/>
              <a:gd name="connsiteY3" fmla="*/ 849036 h 849036"/>
              <a:gd name="connsiteX4" fmla="*/ 0 w 1723332"/>
              <a:gd name="connsiteY4" fmla="*/ 849036 h 849036"/>
              <a:gd name="connsiteX5" fmla="*/ 424518 w 1723332"/>
              <a:gd name="connsiteY5" fmla="*/ 424518 h 849036"/>
              <a:gd name="connsiteX6" fmla="*/ 0 w 1723332"/>
              <a:gd name="connsiteY6" fmla="*/ 0 h 84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3332" h="849036">
                <a:moveTo>
                  <a:pt x="0" y="0"/>
                </a:moveTo>
                <a:lnTo>
                  <a:pt x="1298814" y="0"/>
                </a:lnTo>
                <a:lnTo>
                  <a:pt x="1723332" y="424518"/>
                </a:lnTo>
                <a:lnTo>
                  <a:pt x="1298814" y="849036"/>
                </a:lnTo>
                <a:lnTo>
                  <a:pt x="0" y="849036"/>
                </a:lnTo>
                <a:lnTo>
                  <a:pt x="424518" y="424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5958" tIns="45720" rIns="515958" bIns="4572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2400" b="1" kern="1200"/>
              <a:t>1</a:t>
            </a:r>
          </a:p>
        </p:txBody>
      </p:sp>
      <p:sp>
        <p:nvSpPr>
          <p:cNvPr id="9" name="Pil: femhörning 8">
            <a:extLst>
              <a:ext uri="{FF2B5EF4-FFF2-40B4-BE49-F238E27FC236}">
                <a16:creationId xmlns:a16="http://schemas.microsoft.com/office/drawing/2014/main" id="{0304C72B-4AD8-495A-AA9A-C2C13A262D57}"/>
              </a:ext>
            </a:extLst>
          </p:cNvPr>
          <p:cNvSpPr/>
          <p:nvPr/>
        </p:nvSpPr>
        <p:spPr>
          <a:xfrm>
            <a:off x="2586429" y="2691007"/>
            <a:ext cx="8711915" cy="867600"/>
          </a:xfrm>
          <a:prstGeom prst="homePlate">
            <a:avLst/>
          </a:pr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17560" rIns="329818" bIns="117559" numCol="1" spcCol="1270" anchor="ctr" anchorCtr="0">
            <a:noAutofit/>
          </a:bodyPr>
          <a:lstStyle/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sv-SE" sz="1600" b="1" u="sng" kern="1200"/>
              <a:t>Säkerställ att de grundläggande villkoren uppfylls för stödet</a:t>
            </a:r>
            <a:r>
              <a:rPr lang="sv-SE" sz="1600" b="0" u="none" kern="1200"/>
              <a:t>, </a:t>
            </a:r>
            <a:r>
              <a:rPr lang="sv-SE" sz="1600" kern="1200"/>
              <a:t>via vårt webbtest.              </a:t>
            </a:r>
          </a:p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sv-SE" sz="1600" kern="1200"/>
              <a:t>Vi kontrollerar informationen mot andra myndigheters register.</a:t>
            </a:r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D9BF48AF-27DA-4113-87D9-7D12F6BBD054}"/>
              </a:ext>
            </a:extLst>
          </p:cNvPr>
          <p:cNvSpPr/>
          <p:nvPr/>
        </p:nvSpPr>
        <p:spPr>
          <a:xfrm>
            <a:off x="760553" y="2691007"/>
            <a:ext cx="1707580" cy="867600"/>
          </a:xfrm>
          <a:custGeom>
            <a:avLst/>
            <a:gdLst>
              <a:gd name="connsiteX0" fmla="*/ 0 w 1725017"/>
              <a:gd name="connsiteY0" fmla="*/ 0 h 849036"/>
              <a:gd name="connsiteX1" fmla="*/ 1300499 w 1725017"/>
              <a:gd name="connsiteY1" fmla="*/ 0 h 849036"/>
              <a:gd name="connsiteX2" fmla="*/ 1725017 w 1725017"/>
              <a:gd name="connsiteY2" fmla="*/ 424518 h 849036"/>
              <a:gd name="connsiteX3" fmla="*/ 1300499 w 1725017"/>
              <a:gd name="connsiteY3" fmla="*/ 849036 h 849036"/>
              <a:gd name="connsiteX4" fmla="*/ 0 w 1725017"/>
              <a:gd name="connsiteY4" fmla="*/ 849036 h 849036"/>
              <a:gd name="connsiteX5" fmla="*/ 424518 w 1725017"/>
              <a:gd name="connsiteY5" fmla="*/ 424518 h 849036"/>
              <a:gd name="connsiteX6" fmla="*/ 0 w 1725017"/>
              <a:gd name="connsiteY6" fmla="*/ 0 h 84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017" h="849036">
                <a:moveTo>
                  <a:pt x="0" y="0"/>
                </a:moveTo>
                <a:lnTo>
                  <a:pt x="1300499" y="0"/>
                </a:lnTo>
                <a:lnTo>
                  <a:pt x="1725017" y="424518"/>
                </a:lnTo>
                <a:lnTo>
                  <a:pt x="1300499" y="849036"/>
                </a:lnTo>
                <a:lnTo>
                  <a:pt x="0" y="849036"/>
                </a:lnTo>
                <a:lnTo>
                  <a:pt x="424518" y="424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5958" tIns="45720" rIns="515958" bIns="4572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2400" b="1" kern="1200"/>
              <a:t>2</a:t>
            </a:r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0287BFC0-B3C4-4626-A5F0-8AC4C03BB1D6}"/>
              </a:ext>
            </a:extLst>
          </p:cNvPr>
          <p:cNvSpPr/>
          <p:nvPr/>
        </p:nvSpPr>
        <p:spPr>
          <a:xfrm>
            <a:off x="760553" y="3647681"/>
            <a:ext cx="1707580" cy="867600"/>
          </a:xfrm>
          <a:custGeom>
            <a:avLst/>
            <a:gdLst>
              <a:gd name="connsiteX0" fmla="*/ 0 w 1725017"/>
              <a:gd name="connsiteY0" fmla="*/ 0 h 849036"/>
              <a:gd name="connsiteX1" fmla="*/ 1300499 w 1725017"/>
              <a:gd name="connsiteY1" fmla="*/ 0 h 849036"/>
              <a:gd name="connsiteX2" fmla="*/ 1725017 w 1725017"/>
              <a:gd name="connsiteY2" fmla="*/ 424518 h 849036"/>
              <a:gd name="connsiteX3" fmla="*/ 1300499 w 1725017"/>
              <a:gd name="connsiteY3" fmla="*/ 849036 h 849036"/>
              <a:gd name="connsiteX4" fmla="*/ 0 w 1725017"/>
              <a:gd name="connsiteY4" fmla="*/ 849036 h 849036"/>
              <a:gd name="connsiteX5" fmla="*/ 424518 w 1725017"/>
              <a:gd name="connsiteY5" fmla="*/ 424518 h 849036"/>
              <a:gd name="connsiteX6" fmla="*/ 0 w 1725017"/>
              <a:gd name="connsiteY6" fmla="*/ 0 h 84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017" h="849036">
                <a:moveTo>
                  <a:pt x="0" y="0"/>
                </a:moveTo>
                <a:lnTo>
                  <a:pt x="1300499" y="0"/>
                </a:lnTo>
                <a:lnTo>
                  <a:pt x="1725017" y="424518"/>
                </a:lnTo>
                <a:lnTo>
                  <a:pt x="1300499" y="849036"/>
                </a:lnTo>
                <a:lnTo>
                  <a:pt x="0" y="849036"/>
                </a:lnTo>
                <a:lnTo>
                  <a:pt x="424518" y="424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5958" tIns="45720" rIns="515958" bIns="4572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2400" b="1" kern="1200"/>
              <a:t>3</a:t>
            </a:r>
          </a:p>
        </p:txBody>
      </p:sp>
      <p:sp>
        <p:nvSpPr>
          <p:cNvPr id="13" name="Pil: femhörning 12">
            <a:extLst>
              <a:ext uri="{FF2B5EF4-FFF2-40B4-BE49-F238E27FC236}">
                <a16:creationId xmlns:a16="http://schemas.microsoft.com/office/drawing/2014/main" id="{2D7CEF34-4699-4097-8306-D1EDE10C52F7}"/>
              </a:ext>
            </a:extLst>
          </p:cNvPr>
          <p:cNvSpPr/>
          <p:nvPr/>
        </p:nvSpPr>
        <p:spPr>
          <a:xfrm>
            <a:off x="2586429" y="4604355"/>
            <a:ext cx="8705669" cy="867600"/>
          </a:xfrm>
          <a:prstGeom prst="homePlate">
            <a:avLst/>
          </a:prstGeom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17560" rIns="329818" bIns="117559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sv-SE" sz="1600" b="1" u="sng" kern="1200"/>
              <a:t>Säkerställ</a:t>
            </a:r>
            <a:r>
              <a:rPr lang="sv-SE" sz="1600" kern="1200"/>
              <a:t> rätt bankgiro/plusgironummer (kopplat till </a:t>
            </a:r>
            <a:r>
              <a:rPr lang="sv-SE" sz="1600" kern="1200" err="1"/>
              <a:t>org</a:t>
            </a:r>
            <a:r>
              <a:rPr lang="sv-SE" sz="1600" kern="1200"/>
              <a:t>-nummer och som kan kontrolleras hos bgc.se eller plusgirot.se) och mailadress!</a:t>
            </a:r>
            <a:r>
              <a:rPr lang="sv-SE" sz="1600"/>
              <a:t> </a:t>
            </a:r>
            <a:endParaRPr lang="sv-SE" sz="1600" kern="1200">
              <a:highlight>
                <a:srgbClr val="FFFF00"/>
              </a:highlight>
              <a:cs typeface="Calibri"/>
            </a:endParaRPr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9B6BF3DB-6A64-4ABC-AD72-65D235B20AA1}"/>
              </a:ext>
            </a:extLst>
          </p:cNvPr>
          <p:cNvSpPr/>
          <p:nvPr/>
        </p:nvSpPr>
        <p:spPr>
          <a:xfrm>
            <a:off x="760553" y="4604355"/>
            <a:ext cx="1707580" cy="867600"/>
          </a:xfrm>
          <a:custGeom>
            <a:avLst/>
            <a:gdLst>
              <a:gd name="connsiteX0" fmla="*/ 0 w 1725017"/>
              <a:gd name="connsiteY0" fmla="*/ 0 h 849036"/>
              <a:gd name="connsiteX1" fmla="*/ 1300499 w 1725017"/>
              <a:gd name="connsiteY1" fmla="*/ 0 h 849036"/>
              <a:gd name="connsiteX2" fmla="*/ 1725017 w 1725017"/>
              <a:gd name="connsiteY2" fmla="*/ 424518 h 849036"/>
              <a:gd name="connsiteX3" fmla="*/ 1300499 w 1725017"/>
              <a:gd name="connsiteY3" fmla="*/ 849036 h 849036"/>
              <a:gd name="connsiteX4" fmla="*/ 0 w 1725017"/>
              <a:gd name="connsiteY4" fmla="*/ 849036 h 849036"/>
              <a:gd name="connsiteX5" fmla="*/ 424518 w 1725017"/>
              <a:gd name="connsiteY5" fmla="*/ 424518 h 849036"/>
              <a:gd name="connsiteX6" fmla="*/ 0 w 1725017"/>
              <a:gd name="connsiteY6" fmla="*/ 0 h 84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017" h="849036">
                <a:moveTo>
                  <a:pt x="0" y="0"/>
                </a:moveTo>
                <a:lnTo>
                  <a:pt x="1300499" y="0"/>
                </a:lnTo>
                <a:lnTo>
                  <a:pt x="1725017" y="424518"/>
                </a:lnTo>
                <a:lnTo>
                  <a:pt x="1300499" y="849036"/>
                </a:lnTo>
                <a:lnTo>
                  <a:pt x="0" y="849036"/>
                </a:lnTo>
                <a:lnTo>
                  <a:pt x="424518" y="424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5958" tIns="45720" rIns="515958" bIns="4572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2400" b="1" kern="1200"/>
              <a:t>4</a:t>
            </a:r>
          </a:p>
        </p:txBody>
      </p:sp>
      <p:sp>
        <p:nvSpPr>
          <p:cNvPr id="15" name="Pil: femhörning 14">
            <a:extLst>
              <a:ext uri="{FF2B5EF4-FFF2-40B4-BE49-F238E27FC236}">
                <a16:creationId xmlns:a16="http://schemas.microsoft.com/office/drawing/2014/main" id="{4885AF6F-0B2A-4117-97D1-1A886C2C16A4}"/>
              </a:ext>
            </a:extLst>
          </p:cNvPr>
          <p:cNvSpPr/>
          <p:nvPr/>
        </p:nvSpPr>
        <p:spPr>
          <a:xfrm>
            <a:off x="2586429" y="5561031"/>
            <a:ext cx="8699423" cy="867600"/>
          </a:xfrm>
          <a:prstGeom prst="homePlate">
            <a:avLst/>
          </a:prstGeom>
        </p:spPr>
        <p:style>
          <a:ln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17560" rIns="329818" bIns="117559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sv-SE" sz="1600" b="1" u="sng" kern="1200" dirty="0"/>
              <a:t>Lämna in avstämningen i tid</a:t>
            </a:r>
            <a:r>
              <a:rPr lang="sv-SE" sz="1600" dirty="0"/>
              <a:t> – </a:t>
            </a:r>
            <a:r>
              <a:rPr lang="sv-SE" sz="1600" b="1" u="sng" dirty="0"/>
              <a:t>Säkerställ att signeringen med bank-id går igenom</a:t>
            </a:r>
            <a:r>
              <a:rPr lang="sv-SE" sz="1600" dirty="0"/>
              <a:t> </a:t>
            </a:r>
            <a:br>
              <a:rPr lang="sv-SE" sz="1600" dirty="0"/>
            </a:br>
            <a:r>
              <a:rPr lang="sv-SE" sz="1600" kern="1200" dirty="0"/>
              <a:t>– annars risk att</a:t>
            </a:r>
            <a:r>
              <a:rPr lang="sv-SE" sz="1600" dirty="0"/>
              <a:t> </a:t>
            </a:r>
            <a:r>
              <a:rPr lang="sv-SE" sz="1600" kern="1200" dirty="0"/>
              <a:t>bli återbetalningsskyldig</a:t>
            </a:r>
            <a:r>
              <a:rPr lang="sv-SE" sz="1600" dirty="0"/>
              <a:t>. </a:t>
            </a:r>
            <a:endParaRPr lang="en-US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EF1A83BB-B212-43A0-859E-F8697C0FF8FB}"/>
              </a:ext>
            </a:extLst>
          </p:cNvPr>
          <p:cNvSpPr/>
          <p:nvPr/>
        </p:nvSpPr>
        <p:spPr>
          <a:xfrm>
            <a:off x="760553" y="5561031"/>
            <a:ext cx="1707580" cy="867600"/>
          </a:xfrm>
          <a:custGeom>
            <a:avLst/>
            <a:gdLst>
              <a:gd name="connsiteX0" fmla="*/ 0 w 1725017"/>
              <a:gd name="connsiteY0" fmla="*/ 0 h 849036"/>
              <a:gd name="connsiteX1" fmla="*/ 1300499 w 1725017"/>
              <a:gd name="connsiteY1" fmla="*/ 0 h 849036"/>
              <a:gd name="connsiteX2" fmla="*/ 1725017 w 1725017"/>
              <a:gd name="connsiteY2" fmla="*/ 424518 h 849036"/>
              <a:gd name="connsiteX3" fmla="*/ 1300499 w 1725017"/>
              <a:gd name="connsiteY3" fmla="*/ 849036 h 849036"/>
              <a:gd name="connsiteX4" fmla="*/ 0 w 1725017"/>
              <a:gd name="connsiteY4" fmla="*/ 849036 h 849036"/>
              <a:gd name="connsiteX5" fmla="*/ 424518 w 1725017"/>
              <a:gd name="connsiteY5" fmla="*/ 424518 h 849036"/>
              <a:gd name="connsiteX6" fmla="*/ 0 w 1725017"/>
              <a:gd name="connsiteY6" fmla="*/ 0 h 84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017" h="849036">
                <a:moveTo>
                  <a:pt x="0" y="0"/>
                </a:moveTo>
                <a:lnTo>
                  <a:pt x="1300499" y="0"/>
                </a:lnTo>
                <a:lnTo>
                  <a:pt x="1725017" y="424518"/>
                </a:lnTo>
                <a:lnTo>
                  <a:pt x="1300499" y="849036"/>
                </a:lnTo>
                <a:lnTo>
                  <a:pt x="0" y="849036"/>
                </a:lnTo>
                <a:lnTo>
                  <a:pt x="424518" y="424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5958" tIns="45720" rIns="515958" bIns="4572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2400" b="1" kern="1200"/>
              <a:t>5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2134D31-C61A-4100-B21D-EB27C3B0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1040524"/>
          </a:xfrm>
        </p:spPr>
        <p:txBody>
          <a:bodyPr vert="horz"/>
          <a:lstStyle/>
          <a:p>
            <a:r>
              <a:rPr lang="sv-SE"/>
              <a:t>Repris av det viktigaste att tänka på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8048DF-25C7-4B31-88F3-A0CAE570F9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8375" y="1176500"/>
            <a:ext cx="8599489" cy="473075"/>
          </a:xfrm>
        </p:spPr>
        <p:txBody>
          <a:bodyPr/>
          <a:lstStyle/>
          <a:p>
            <a:r>
              <a:rPr lang="sv-SE"/>
              <a:t>Rätt ifylld ansökan minskar handläggningstiden</a:t>
            </a:r>
          </a:p>
        </p:txBody>
      </p:sp>
      <p:sp>
        <p:nvSpPr>
          <p:cNvPr id="22" name="Pil: femhörning 5">
            <a:extLst>
              <a:ext uri="{FF2B5EF4-FFF2-40B4-BE49-F238E27FC236}">
                <a16:creationId xmlns:a16="http://schemas.microsoft.com/office/drawing/2014/main" id="{1E0B25C8-3A50-E74B-812C-0DF63E0BFCEF}"/>
              </a:ext>
            </a:extLst>
          </p:cNvPr>
          <p:cNvSpPr/>
          <p:nvPr/>
        </p:nvSpPr>
        <p:spPr>
          <a:xfrm>
            <a:off x="2586429" y="3647681"/>
            <a:ext cx="8705669" cy="867600"/>
          </a:xfrm>
          <a:prstGeom prst="homePlate">
            <a:avLst/>
          </a:pr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17560" rIns="329818" bIns="117559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sv-SE" sz="1600" b="1" u="sng" dirty="0">
                <a:cs typeface="Calibri"/>
              </a:rPr>
              <a:t>Fyll i rätt från början </a:t>
            </a:r>
            <a:r>
              <a:rPr lang="sv-SE" sz="1600" dirty="0">
                <a:cs typeface="Calibri"/>
              </a:rPr>
              <a:t>– skicka inte fler ansökningar och undvik kompletteringar. Bifoga avtal och eventuellt revisorsyttrande till ansökan. Ta hjälp av informationsrutorna i ansökan. </a:t>
            </a:r>
          </a:p>
        </p:txBody>
      </p:sp>
    </p:spTree>
    <p:extLst>
      <p:ext uri="{BB962C8B-B14F-4D97-AF65-F5344CB8AC3E}">
        <p14:creationId xmlns:p14="http://schemas.microsoft.com/office/powerpoint/2010/main" val="73111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7F5F6C-4610-49EF-8FFD-B8D734AC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sv-SE"/>
            </a:br>
            <a:r>
              <a:rPr lang="sv-SE"/>
              <a:t>Tack! Frågor?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1796684-6000-4083-972A-C57784D3A6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0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C2F53F-CC89-4D79-B611-7A5A1EB0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84084"/>
            <a:ext cx="9842606" cy="1040524"/>
          </a:xfrm>
        </p:spPr>
        <p:txBody>
          <a:bodyPr/>
          <a:lstStyle/>
          <a:p>
            <a:r>
              <a:rPr lang="sv-SE"/>
              <a:t>Tack för inbjudan!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A9AA0B1C-E8F8-4566-9151-4C999949C23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63480" y="4951179"/>
            <a:ext cx="7261228" cy="130810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1"/>
              <a:t>Laura Brandell Tham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/>
              <a:t>Chef korttidsstöd samordning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 Light"/>
                <a:cs typeface="Calibri Light"/>
              </a:rPr>
              <a:t>Biträdande avdelningschef Tillväxtverket</a:t>
            </a:r>
            <a:endParaRPr lang="sv-SE" sz="2000">
              <a:cs typeface="Calibri Light"/>
            </a:endParaRPr>
          </a:p>
        </p:txBody>
      </p:sp>
      <p:pic>
        <p:nvPicPr>
          <p:cNvPr id="4" name="Bildobjekt 3" descr="En bild som visar person, inomhus, håller, stående&#10;&#10;Automatiskt genererad beskrivning">
            <a:extLst>
              <a:ext uri="{FF2B5EF4-FFF2-40B4-BE49-F238E27FC236}">
                <a16:creationId xmlns:a16="http://schemas.microsoft.com/office/drawing/2014/main" id="{48365230-E7A4-4E75-A100-3097F3AB37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r="19773"/>
          <a:stretch/>
        </p:blipFill>
        <p:spPr>
          <a:xfrm>
            <a:off x="863480" y="1881833"/>
            <a:ext cx="2555822" cy="2324401"/>
          </a:xfrm>
          <a:prstGeom prst="rect">
            <a:avLst/>
          </a:prstGeom>
        </p:spPr>
      </p:pic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17E1E76B-712C-4A6A-9948-865BA4D1522C}"/>
              </a:ext>
            </a:extLst>
          </p:cNvPr>
          <p:cNvCxnSpPr/>
          <p:nvPr/>
        </p:nvCxnSpPr>
        <p:spPr>
          <a:xfrm>
            <a:off x="953188" y="4655128"/>
            <a:ext cx="24217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innehåll 9">
            <a:extLst>
              <a:ext uri="{FF2B5EF4-FFF2-40B4-BE49-F238E27FC236}">
                <a16:creationId xmlns:a16="http://schemas.microsoft.com/office/drawing/2014/main" id="{CCE02A7D-E997-410E-8170-2D08CCEA2098}"/>
              </a:ext>
            </a:extLst>
          </p:cNvPr>
          <p:cNvSpPr txBox="1">
            <a:spLocks/>
          </p:cNvSpPr>
          <p:nvPr/>
        </p:nvSpPr>
        <p:spPr>
          <a:xfrm>
            <a:off x="3846166" y="1847354"/>
            <a:ext cx="7261228" cy="26780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SzPct val="73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576000" indent="-26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defRPr sz="23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810000" indent="-1908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9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932400" indent="-1224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85850" indent="-147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sv-SE" sz="2800" b="1"/>
              <a:t>Dagens agenda:</a:t>
            </a:r>
          </a:p>
          <a:p>
            <a:pPr marL="0" indent="0">
              <a:buFontTx/>
              <a:buNone/>
            </a:pPr>
            <a:r>
              <a:rPr lang="sv-SE" sz="2800" b="1"/>
              <a:t>1. Läget i korttidsstödet 2020</a:t>
            </a:r>
          </a:p>
          <a:p>
            <a:pPr marL="0" indent="0">
              <a:buFontTx/>
              <a:buNone/>
            </a:pPr>
            <a:r>
              <a:rPr lang="sv-SE" sz="2800" b="1"/>
              <a:t>2. Korttidsstödet 2021 – att tänka på vid ansökan </a:t>
            </a:r>
          </a:p>
        </p:txBody>
      </p:sp>
    </p:spTree>
    <p:extLst>
      <p:ext uri="{BB962C8B-B14F-4D97-AF65-F5344CB8AC3E}">
        <p14:creationId xmlns:p14="http://schemas.microsoft.com/office/powerpoint/2010/main" val="331881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E54F13F-6BE3-E842-9BE0-AD5504DEC17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572708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E54F13F-6BE3-E842-9BE0-AD5504DEC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5EB53B7F-E98B-407D-8DD8-FDF3A5C3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84084"/>
            <a:ext cx="9767303" cy="1040524"/>
          </a:xfrm>
        </p:spPr>
        <p:txBody>
          <a:bodyPr vert="horz"/>
          <a:lstStyle/>
          <a:p>
            <a:r>
              <a:rPr lang="sv-SE"/>
              <a:t>Läget i korttidsstödet 2020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C0400E-DFAC-419F-B627-DC2770F5C7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/>
              <a:t>Fullt fokus på att korta handläggningstider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3F2B41C-7591-481F-9055-35A29EB7210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sv-SE" b="0" u="none" dirty="0"/>
              <a:t>Läget fortfarande akut i många branscher </a:t>
            </a:r>
          </a:p>
          <a:p>
            <a:pPr lvl="1"/>
            <a:r>
              <a:rPr lang="sv-SE" dirty="0"/>
              <a:t>N</a:t>
            </a:r>
            <a:r>
              <a:rPr lang="sv-SE" b="0" u="none" dirty="0"/>
              <a:t>ära en </a:t>
            </a:r>
            <a:r>
              <a:rPr lang="sv-SE" dirty="0"/>
              <a:t>femtedel i näringslivet har varit permitterade, </a:t>
            </a:r>
            <a:r>
              <a:rPr lang="sv-SE" b="0" u="none" dirty="0"/>
              <a:t>32 mdr kronor har beviljats</a:t>
            </a:r>
          </a:p>
          <a:p>
            <a:r>
              <a:rPr lang="sv-SE" dirty="0"/>
              <a:t>Handläggningstider i genomsnitt på 11 dagar för ansökan respektive ca             2 månader för avstämning</a:t>
            </a:r>
          </a:p>
          <a:p>
            <a:r>
              <a:rPr lang="sv-SE" dirty="0"/>
              <a:t>Vår </a:t>
            </a:r>
            <a:r>
              <a:rPr lang="sv-SE" b="1" dirty="0"/>
              <a:t>absoluta prioritet </a:t>
            </a:r>
            <a:r>
              <a:rPr lang="sv-SE" dirty="0"/>
              <a:t>att korta handläggningstiderna:</a:t>
            </a:r>
          </a:p>
          <a:p>
            <a:pPr lvl="1"/>
            <a:r>
              <a:rPr lang="sv-SE" dirty="0"/>
              <a:t>Ökad bemanning</a:t>
            </a:r>
          </a:p>
          <a:p>
            <a:pPr lvl="1"/>
            <a:r>
              <a:rPr lang="sv-SE" dirty="0"/>
              <a:t>Fortsatt effektivisering av handläggningsprocessen </a:t>
            </a:r>
          </a:p>
          <a:p>
            <a:pPr lvl="1"/>
            <a:r>
              <a:rPr lang="sv-SE" dirty="0"/>
              <a:t>Tydlig information och vägledning: </a:t>
            </a:r>
            <a:r>
              <a:rPr lang="sv-SE" b="0" dirty="0"/>
              <a:t>korrekta ansökningar minskar handläggningstid</a:t>
            </a:r>
          </a:p>
          <a:p>
            <a:pPr lvl="1"/>
            <a:r>
              <a:rPr lang="sv-SE" dirty="0"/>
              <a:t>Så snabbt som möjligt öppna ansökningstjänsten för stödet 2021</a:t>
            </a:r>
            <a:endParaRPr lang="sv-SE" b="0" dirty="0"/>
          </a:p>
          <a:p>
            <a:pPr lvl="1"/>
            <a:endParaRPr lang="sv-SE" u="sng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CF53BA-1E15-4545-B3E3-1F7F14045A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83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ABCFFB-1289-48EA-A9CF-BC77C98D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84084"/>
            <a:ext cx="10037022" cy="1040524"/>
          </a:xfrm>
        </p:spPr>
        <p:txBody>
          <a:bodyPr/>
          <a:lstStyle/>
          <a:p>
            <a:r>
              <a:rPr lang="sv-SE"/>
              <a:t>Vad föranleder längre handläggningstider?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F77861-B314-436B-BF84-34EC4B9A0DC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66065" indent="-266065"/>
            <a:r>
              <a:rPr lang="sv-SE" sz="2400" dirty="0">
                <a:latin typeface="Calibri Light"/>
                <a:cs typeface="Calibri Light"/>
              </a:rPr>
              <a:t>Vanliga fel och misstag som leder till kontroll</a:t>
            </a:r>
            <a:endParaRPr lang="en-US" dirty="0">
              <a:latin typeface="Calibri Light"/>
              <a:cs typeface="Calibri Light"/>
            </a:endParaRPr>
          </a:p>
          <a:p>
            <a:pPr marL="575945" lvl="1" indent="-266065"/>
            <a:r>
              <a:rPr lang="sv-SE" sz="2000" dirty="0">
                <a:latin typeface="Calibri Light"/>
                <a:cs typeface="Calibri Light"/>
              </a:rPr>
              <a:t>Anställda saknas i kontroll av jämförelsemånad eller stödmånad</a:t>
            </a:r>
          </a:p>
          <a:p>
            <a:pPr marL="809625" lvl="2" indent="-190500"/>
            <a:r>
              <a:rPr lang="sv-SE" sz="1600" dirty="0">
                <a:latin typeface="Calibri Light"/>
                <a:cs typeface="Calibri Light"/>
              </a:rPr>
              <a:t>Stöd har sökts för fler anställda än vad företaget har rätt till (endast anställda i jmf-månad)</a:t>
            </a:r>
            <a:endParaRPr lang="sv-SE" sz="1600" dirty="0">
              <a:cs typeface="Calibri Light" panose="020F0302020204030204" pitchFamily="34" charset="0"/>
            </a:endParaRPr>
          </a:p>
          <a:p>
            <a:pPr marL="809625" lvl="2" indent="-190500"/>
            <a:r>
              <a:rPr lang="sv-SE" sz="1600" dirty="0">
                <a:latin typeface="Calibri Light"/>
                <a:cs typeface="Calibri Light"/>
              </a:rPr>
              <a:t>Inbetalning av arbetsgivaravgifter saknas för jämförelse- eller stödmånad</a:t>
            </a:r>
            <a:endParaRPr lang="sv-SE" sz="1600" dirty="0">
              <a:cs typeface="Calibri Light" panose="020F0302020204030204" pitchFamily="34" charset="0"/>
            </a:endParaRPr>
          </a:p>
          <a:p>
            <a:pPr marL="575945" lvl="1" indent="-266065"/>
            <a:r>
              <a:rPr lang="sv-SE" sz="2000" dirty="0">
                <a:latin typeface="Calibri Light"/>
                <a:cs typeface="Calibri Light"/>
              </a:rPr>
              <a:t>Aktieutdelning</a:t>
            </a:r>
          </a:p>
          <a:p>
            <a:pPr marL="575945" lvl="1" indent="-266065"/>
            <a:r>
              <a:rPr lang="sv-SE" sz="2000" dirty="0">
                <a:latin typeface="Calibri Light"/>
                <a:cs typeface="Calibri Light"/>
              </a:rPr>
              <a:t>Fler ansökningar inskickade</a:t>
            </a:r>
          </a:p>
          <a:p>
            <a:pPr marL="575945" lvl="1" indent="-266065"/>
            <a:r>
              <a:rPr lang="sv-SE" sz="2000" dirty="0">
                <a:latin typeface="Calibri Light"/>
                <a:cs typeface="Calibri Light"/>
              </a:rPr>
              <a:t>Kompletteringar efter ansökan/avstämning</a:t>
            </a:r>
          </a:p>
          <a:p>
            <a:pPr marL="575945" lvl="1" indent="-266065"/>
            <a:r>
              <a:rPr lang="sv-SE" sz="2000" dirty="0">
                <a:latin typeface="Calibri Light"/>
                <a:cs typeface="Calibri Light"/>
              </a:rPr>
              <a:t>Avstämning ej inlämnad i tid</a:t>
            </a:r>
          </a:p>
          <a:p>
            <a:pPr marL="575945" lvl="1" indent="-266065"/>
            <a:endParaRPr lang="sv-SE" sz="2000">
              <a:cs typeface="Calibri Light" panose="020F030202020403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96C7D98-38CE-4AED-AFA8-BB13C7C3F30B}"/>
              </a:ext>
            </a:extLst>
          </p:cNvPr>
          <p:cNvSpPr txBox="1"/>
          <p:nvPr/>
        </p:nvSpPr>
        <p:spPr>
          <a:xfrm>
            <a:off x="6243638" y="1778982"/>
            <a:ext cx="543186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2200" i="1"/>
              <a:t>Andel ärenden för kontroll, per bransch</a:t>
            </a:r>
          </a:p>
        </p:txBody>
      </p:sp>
      <p:graphicFrame>
        <p:nvGraphicFramePr>
          <p:cNvPr id="11" name="Platshållare för innehåll 10">
            <a:extLst>
              <a:ext uri="{FF2B5EF4-FFF2-40B4-BE49-F238E27FC236}">
                <a16:creationId xmlns:a16="http://schemas.microsoft.com/office/drawing/2014/main" id="{CCE55BCC-485F-4C7A-A4C6-51DD78CF4B82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6243638" y="2270573"/>
          <a:ext cx="4930775" cy="360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3401CEDD-A464-43EE-9806-DF2C20FCC0F0}"/>
              </a:ext>
            </a:extLst>
          </p:cNvPr>
          <p:cNvCxnSpPr>
            <a:cxnSpLocks/>
          </p:cNvCxnSpPr>
          <p:nvPr/>
        </p:nvCxnSpPr>
        <p:spPr>
          <a:xfrm>
            <a:off x="9930293" y="2270573"/>
            <a:ext cx="0" cy="373500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64332CF0-AE2A-44F6-B06F-5180E8474DCD}"/>
              </a:ext>
            </a:extLst>
          </p:cNvPr>
          <p:cNvSpPr txBox="1"/>
          <p:nvPr/>
        </p:nvSpPr>
        <p:spPr>
          <a:xfrm>
            <a:off x="9234209" y="5992261"/>
            <a:ext cx="1413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Ø = 23 %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168F4B-1A03-442F-92D1-2F1CC4F1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865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96C59-3AC0-436D-8764-750694F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741" y="84084"/>
            <a:ext cx="6802843" cy="1040524"/>
          </a:xfrm>
        </p:spPr>
        <p:txBody>
          <a:bodyPr/>
          <a:lstStyle/>
          <a:p>
            <a:r>
              <a:rPr lang="sv-SE"/>
              <a:t>Korttidsstödet 2021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C20E4BB-6A81-43A1-A2A6-CD2870A4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5</a:t>
            </a:fld>
            <a:endParaRPr lang="sv-SE"/>
          </a:p>
        </p:txBody>
      </p:sp>
      <p:pic>
        <p:nvPicPr>
          <p:cNvPr id="13" name="Platshållare för bild 12" descr="Tidtagarur">
            <a:extLst>
              <a:ext uri="{FF2B5EF4-FFF2-40B4-BE49-F238E27FC236}">
                <a16:creationId xmlns:a16="http://schemas.microsoft.com/office/drawing/2014/main" id="{85144981-DF87-4082-A050-99AF693FD97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5" r="32935"/>
          <a:stretch>
            <a:fillRect/>
          </a:stretch>
        </p:blipFill>
        <p:spPr/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538D124-9179-401A-A9D4-6F935945C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6E96A14-B0E0-468F-A91A-2C7358E07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003549"/>
              </p:ext>
            </p:extLst>
          </p:nvPr>
        </p:nvGraphicFramePr>
        <p:xfrm>
          <a:off x="3871610" y="1124608"/>
          <a:ext cx="8052880" cy="5013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012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1040524"/>
          </a:xfrm>
        </p:spPr>
        <p:txBody>
          <a:bodyPr/>
          <a:lstStyle/>
          <a:p>
            <a:r>
              <a:rPr lang="sv-SE"/>
              <a:t>När öppnar ansökan och vad gäller?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66B9220-C225-4DD1-B762-15752547BE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3630" y="6430868"/>
            <a:ext cx="396000" cy="365125"/>
          </a:xfrm>
        </p:spPr>
        <p:txBody>
          <a:bodyPr/>
          <a:lstStyle/>
          <a:p>
            <a:fld id="{2CCD8362-DECF-4576-B512-B504A0CCB141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FEFF791-05E7-432C-80D8-3A2E2209DB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981530" y="1776538"/>
            <a:ext cx="10299246" cy="4093436"/>
          </a:xfrm>
        </p:spPr>
        <p:txBody>
          <a:bodyPr vert="horz" lIns="0" tIns="0" rIns="0" bIns="0" rtlCol="0" anchor="t">
            <a:noAutofit/>
          </a:bodyPr>
          <a:lstStyle/>
          <a:p>
            <a:pPr marL="266065" indent="-266065"/>
            <a:r>
              <a:rPr lang="sv-SE" sz="2400" dirty="0">
                <a:latin typeface="Calibri Light"/>
                <a:cs typeface="Calibri Light"/>
              </a:rPr>
              <a:t>Ansökan öppnar 29 mars - du kan inte lämna in ansökan innan dess</a:t>
            </a:r>
            <a:endParaRPr lang="en-US" sz="2400" dirty="0">
              <a:latin typeface="Calibri Light"/>
              <a:cs typeface="Calibri Light"/>
            </a:endParaRPr>
          </a:p>
          <a:p>
            <a:pPr marL="575945" lvl="1" indent="-266065"/>
            <a:r>
              <a:rPr lang="sv-SE" sz="2000" dirty="0">
                <a:latin typeface="Calibri Light"/>
                <a:cs typeface="Calibri Light"/>
              </a:rPr>
              <a:t>Vi räknar med att starta utbetalningarna av stöd vecka 14</a:t>
            </a:r>
          </a:p>
          <a:p>
            <a:pPr marL="575945" lvl="1" indent="-266065"/>
            <a:r>
              <a:rPr lang="sv-SE" sz="2000" dirty="0">
                <a:latin typeface="Calibri Light"/>
                <a:cs typeface="Calibri Light"/>
              </a:rPr>
              <a:t>Ansökan lämnas in via Min Ansökan: </a:t>
            </a:r>
            <a:r>
              <a:rPr lang="sv-SE" sz="2000" dirty="0">
                <a:latin typeface="Calibri Light"/>
                <a:cs typeface="Calibri Light"/>
                <a:hlinkClick r:id="rId3"/>
              </a:rPr>
              <a:t>https://minansokan.se/ma2020client/#/home</a:t>
            </a:r>
            <a:r>
              <a:rPr lang="sv-SE" sz="2000" dirty="0">
                <a:latin typeface="Calibri Light"/>
                <a:cs typeface="Calibri Light"/>
              </a:rPr>
              <a:t> </a:t>
            </a:r>
          </a:p>
          <a:p>
            <a:pPr marL="575945" lvl="1" indent="-266065"/>
            <a:r>
              <a:rPr lang="sv-SE" sz="2000" dirty="0">
                <a:latin typeface="Calibri Light"/>
                <a:cs typeface="Calibri Light"/>
                <a:hlinkClick r:id="rId4"/>
              </a:rPr>
              <a:t>Avtalsmallar finns på vår webb</a:t>
            </a:r>
            <a:r>
              <a:rPr lang="sv-SE" sz="2000" dirty="0">
                <a:latin typeface="Calibri Light"/>
                <a:cs typeface="Calibri Light"/>
              </a:rPr>
              <a:t>, både för grundavtal korttidsarbete upp till 80% och avtalsmall för kompetensinsatser. Mall för revisorsyttrande på vår hemsida.</a:t>
            </a:r>
          </a:p>
          <a:p>
            <a:pPr marL="266065" indent="-266065"/>
            <a:r>
              <a:rPr lang="sv-SE" sz="2400" dirty="0">
                <a:latin typeface="Calibri Light"/>
                <a:cs typeface="Calibri Light"/>
              </a:rPr>
              <a:t>Villkoren för att få del av stödet är desamma som under 2021</a:t>
            </a:r>
          </a:p>
          <a:p>
            <a:pPr marL="575945" lvl="1" indent="-266065"/>
            <a:r>
              <a:rPr lang="sv-SE" sz="2000" dirty="0">
                <a:latin typeface="Calibri Light"/>
                <a:cs typeface="Calibri Light"/>
              </a:rPr>
              <a:t>Men för att kunna ta del av det nya stödet behöver företagen göra en ny ansökan</a:t>
            </a:r>
          </a:p>
          <a:p>
            <a:pPr marL="266065" indent="-266065"/>
            <a:r>
              <a:rPr lang="sv-SE" sz="2400" dirty="0">
                <a:latin typeface="Calibri Light"/>
                <a:cs typeface="Calibri Light"/>
              </a:rPr>
              <a:t>Du kan söka för totalt 7 månader - från 1 december 2020 till 30 juni 2021 </a:t>
            </a:r>
          </a:p>
          <a:p>
            <a:pPr marL="575945" lvl="1" indent="-266065"/>
            <a:r>
              <a:rPr lang="sv-SE" sz="2000" dirty="0">
                <a:latin typeface="Calibri Light"/>
                <a:cs typeface="Calibri Light"/>
              </a:rPr>
              <a:t>Efter godkänd ansökan görs utbetalning på upp till 6 månaders stöd. Söker du stöd i mars eller april kan du söka stöd till 31 maj. Om du vill söka mer stöd gör du det i avstämningen 1-28 juli. </a:t>
            </a:r>
          </a:p>
          <a:p>
            <a:pPr marL="575945" lvl="1" indent="-266065"/>
            <a:r>
              <a:rPr lang="sv-SE" sz="2000" dirty="0">
                <a:latin typeface="Calibri Light"/>
                <a:cs typeface="Calibri Light"/>
              </a:rPr>
              <a:t>Du kan söka stödet retroaktivt 4 månader bakåt från ansökningsdatum. April är sista månad för att söka om stöd för december.</a:t>
            </a:r>
          </a:p>
          <a:p>
            <a:pPr marL="575945" lvl="1" indent="-266065"/>
            <a:endParaRPr lang="sv-SE" sz="2000">
              <a:cs typeface="Calibri Light" panose="020F0302020204030204" pitchFamily="34" charset="0"/>
            </a:endParaRPr>
          </a:p>
          <a:p>
            <a:pPr marL="575945" lvl="1" indent="-266065"/>
            <a:endParaRPr lang="sv-SE" sz="2000">
              <a:cs typeface="Calibri Light" panose="020F0302020204030204" pitchFamily="34" charset="0"/>
            </a:endParaRPr>
          </a:p>
          <a:p>
            <a:pPr marL="575945" lvl="1" indent="-266065"/>
            <a:endParaRPr lang="sv-SE" sz="2000">
              <a:cs typeface="Calibri Light" panose="020F0302020204030204" pitchFamily="34" charset="0"/>
            </a:endParaRPr>
          </a:p>
          <a:p>
            <a:pPr marL="575945" lvl="1" indent="-266065"/>
            <a:endParaRPr lang="sv-SE" sz="200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1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0AC171-5320-4027-98ED-F4766516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Hur mycket stöd kan man få?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3A55291-9DF9-4F1E-8A53-EB28FECB74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fld id="{2CCD8362-DECF-4576-B512-B504A0CCB141}" type="slidenum">
              <a:rPr lang="sv-SE" smtClean="0"/>
              <a:pPr/>
              <a:t>7</a:t>
            </a:fld>
            <a:endParaRPr lang="sv-SE"/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40CDE037-6460-457D-8FEC-98A71BBD7A85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083273825"/>
              </p:ext>
            </p:extLst>
          </p:nvPr>
        </p:nvGraphicFramePr>
        <p:xfrm>
          <a:off x="962279" y="1926144"/>
          <a:ext cx="5943600" cy="246888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976353">
                  <a:extLst>
                    <a:ext uri="{9D8B030D-6E8A-4147-A177-3AD203B41FA5}">
                      <a16:colId xmlns:a16="http://schemas.microsoft.com/office/drawing/2014/main" val="3733166591"/>
                    </a:ext>
                  </a:extLst>
                </a:gridCol>
                <a:gridCol w="1211676">
                  <a:extLst>
                    <a:ext uri="{9D8B030D-6E8A-4147-A177-3AD203B41FA5}">
                      <a16:colId xmlns:a16="http://schemas.microsoft.com/office/drawing/2014/main" val="844374371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86730456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66073708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2562111093"/>
                    </a:ext>
                  </a:extLst>
                </a:gridCol>
              </a:tblGrid>
              <a:tr h="564055">
                <a:tc>
                  <a:txBody>
                    <a:bodyPr/>
                    <a:lstStyle/>
                    <a:p>
                      <a:pPr algn="l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Minskad arbetstid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Minskad lön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Arbetsgivare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Stat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Minskad kostnad arbetsgivare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782914967"/>
                  </a:ext>
                </a:extLst>
              </a:tr>
              <a:tr h="335040">
                <a:tc gridSpan="5">
                  <a:txBody>
                    <a:bodyPr/>
                    <a:lstStyle/>
                    <a:p>
                      <a:pPr algn="l"/>
                      <a:r>
                        <a:rPr lang="sv-SE" sz="16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December- juni, staten står för 75 % av kostnaden</a:t>
                      </a:r>
                    </a:p>
                  </a:txBody>
                  <a:tcPr marL="63500" marR="63500" marT="63500" marB="635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sv-SE" b="0" i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125510"/>
                  </a:ext>
                </a:extLst>
              </a:tr>
              <a:tr h="335040">
                <a:tc>
                  <a:txBody>
                    <a:bodyPr/>
                    <a:lstStyle/>
                    <a:p>
                      <a:pPr algn="l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20%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4%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1%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15%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-19%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769060794"/>
                  </a:ext>
                </a:extLst>
              </a:tr>
              <a:tr h="335040">
                <a:tc>
                  <a:txBody>
                    <a:bodyPr/>
                    <a:lstStyle/>
                    <a:p>
                      <a:pPr algn="l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40%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6%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4%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30%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-36%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65910196"/>
                  </a:ext>
                </a:extLst>
              </a:tr>
              <a:tr h="335040">
                <a:tc>
                  <a:txBody>
                    <a:bodyPr/>
                    <a:lstStyle/>
                    <a:p>
                      <a:pPr algn="l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60%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7,5%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7,5%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45%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-53%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53655240"/>
                  </a:ext>
                </a:extLst>
              </a:tr>
              <a:tr h="335040">
                <a:tc>
                  <a:txBody>
                    <a:bodyPr/>
                    <a:lstStyle/>
                    <a:p>
                      <a:pPr algn="l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80%*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12%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8%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60%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</a:rPr>
                        <a:t>-72%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  <a:latin typeface="gotham narrow 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57759548"/>
                  </a:ext>
                </a:extLst>
              </a:tr>
            </a:tbl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349EA141-B31A-4291-AF1C-E034770FF6B2}"/>
              </a:ext>
            </a:extLst>
          </p:cNvPr>
          <p:cNvSpPr/>
          <p:nvPr/>
        </p:nvSpPr>
        <p:spPr>
          <a:xfrm>
            <a:off x="7373053" y="1927703"/>
            <a:ext cx="3833151" cy="111924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solidFill>
                  <a:schemeClr val="tx1"/>
                </a:solidFill>
              </a:rPr>
              <a:t>Lönetak om 44 000 kronor </a:t>
            </a:r>
          </a:p>
          <a:p>
            <a:pPr algn="ctr"/>
            <a:r>
              <a:rPr lang="sv-SE">
                <a:solidFill>
                  <a:schemeClr val="tx1"/>
                </a:solidFill>
              </a:rPr>
              <a:t>per månad kvarstår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83A262C-8065-40A4-8A0D-07447BA23F45}"/>
              </a:ext>
            </a:extLst>
          </p:cNvPr>
          <p:cNvSpPr/>
          <p:nvPr/>
        </p:nvSpPr>
        <p:spPr>
          <a:xfrm>
            <a:off x="7373054" y="3246708"/>
            <a:ext cx="3833151" cy="194493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800" dirty="0">
                <a:solidFill>
                  <a:schemeClr val="tx1"/>
                </a:solidFill>
              </a:rPr>
              <a:t>Varje avtalsperiod får bara innehålla en nivå på korttidsarbete per anställd</a:t>
            </a:r>
            <a:r>
              <a:rPr lang="sv-SE" dirty="0">
                <a:solidFill>
                  <a:schemeClr val="tx1"/>
                </a:solidFill>
              </a:rPr>
              <a:t>. Arbetstiden får förläggas fritt under respektive avtalsperiod. Tid kan alltså </a:t>
            </a:r>
            <a:r>
              <a:rPr lang="sv-SE">
                <a:solidFill>
                  <a:schemeClr val="tx1"/>
                </a:solidFill>
              </a:rPr>
              <a:t>inte</a:t>
            </a:r>
            <a:r>
              <a:rPr lang="sv-SE" sz="1800">
                <a:solidFill>
                  <a:schemeClr val="tx1"/>
                </a:solidFill>
              </a:rPr>
              <a:t> </a:t>
            </a:r>
            <a:r>
              <a:rPr lang="sv-SE">
                <a:solidFill>
                  <a:schemeClr val="tx1"/>
                </a:solidFill>
              </a:rPr>
              <a:t>flyttas </a:t>
            </a:r>
            <a:r>
              <a:rPr lang="sv-SE" sz="1800">
                <a:solidFill>
                  <a:schemeClr val="tx1"/>
                </a:solidFill>
              </a:rPr>
              <a:t>mellan </a:t>
            </a:r>
            <a:r>
              <a:rPr lang="sv-SE" dirty="0">
                <a:solidFill>
                  <a:schemeClr val="tx1"/>
                </a:solidFill>
              </a:rPr>
              <a:t>avtalsperioder. </a:t>
            </a:r>
            <a:endParaRPr lang="sv-SE" sz="18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25B6E-42DE-47E9-B3D7-49D2A1C315F0}"/>
              </a:ext>
            </a:extLst>
          </p:cNvPr>
          <p:cNvSpPr txBox="1"/>
          <p:nvPr/>
        </p:nvSpPr>
        <p:spPr>
          <a:xfrm>
            <a:off x="1328928" y="5108448"/>
            <a:ext cx="519988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*April, maj och juni månads permittering på upp till 80 procent och subvention på 75 procent av kostnaden under förutsättning av </a:t>
            </a:r>
            <a:r>
              <a:rPr lang="en-US" sz="1400">
                <a:ea typeface="+mn-lt"/>
                <a:cs typeface="+mn-lt"/>
              </a:rPr>
              <a:t>riksdagens godkännande.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08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5E0EDE-B00B-4D73-B557-964D7F64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09" y="74465"/>
            <a:ext cx="11112009" cy="1040524"/>
          </a:xfrm>
        </p:spPr>
        <p:txBody>
          <a:bodyPr/>
          <a:lstStyle/>
          <a:p>
            <a:r>
              <a:rPr lang="sv-SE"/>
              <a:t>Vilka villkor måste uppfyllas?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54A869-CDE3-44DF-9E8A-07AE6F0B55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/>
              <a:t>Kontrolleras vid ansökan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9B0414-6A2C-443B-B8DB-99A7842ACE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68375" y="1886243"/>
            <a:ext cx="10299246" cy="409343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sv-SE" sz="2000"/>
              <a:t>Företaget </a:t>
            </a:r>
            <a:r>
              <a:rPr lang="sv-SE" sz="2000" b="1" u="sng"/>
              <a:t>måste</a:t>
            </a:r>
            <a:r>
              <a:rPr lang="sv-SE" sz="2000"/>
              <a:t>:</a:t>
            </a:r>
          </a:p>
          <a:p>
            <a:pPr lvl="1">
              <a:spcAft>
                <a:spcPts val="0"/>
              </a:spcAft>
            </a:pPr>
            <a:r>
              <a:rPr lang="sv-SE" sz="2000"/>
              <a:t>Drabbats av tillfälliga, allvarliga ekonomiska svårigheter orsakade av omständigheter utanför dess kontroll,</a:t>
            </a:r>
          </a:p>
          <a:p>
            <a:pPr lvl="1">
              <a:spcAft>
                <a:spcPts val="0"/>
              </a:spcAft>
            </a:pPr>
            <a:r>
              <a:rPr lang="sv-SE" sz="2000"/>
              <a:t>Ha gjort insatser för att minska arbetskraftskostnaderna,</a:t>
            </a:r>
          </a:p>
          <a:p>
            <a:pPr lvl="1">
              <a:spcAft>
                <a:spcPts val="0"/>
              </a:spcAft>
            </a:pPr>
            <a:r>
              <a:rPr lang="sv-SE" sz="2000"/>
              <a:t>Ingått avtal med de anställda,</a:t>
            </a:r>
          </a:p>
          <a:p>
            <a:pPr lvl="1">
              <a:spcAft>
                <a:spcPts val="0"/>
              </a:spcAft>
            </a:pPr>
            <a:r>
              <a:rPr lang="sv-SE" sz="2000" u="sng"/>
              <a:t>Endast</a:t>
            </a:r>
            <a:r>
              <a:rPr lang="sv-SE" sz="2000"/>
              <a:t> söka stöd för medarbetare som varit anställda i jämförelsemånaden och haft regelbundet utgående lön under stödperioden</a:t>
            </a:r>
          </a:p>
          <a:p>
            <a:pPr>
              <a:spcAft>
                <a:spcPts val="0"/>
              </a:spcAft>
            </a:pPr>
            <a:r>
              <a:rPr lang="sv-SE" sz="2000"/>
              <a:t>Företaget </a:t>
            </a:r>
            <a:r>
              <a:rPr lang="sv-SE" sz="2000" b="1" u="sng"/>
              <a:t>får inte</a:t>
            </a:r>
            <a:r>
              <a:rPr lang="sv-SE" sz="2000"/>
              <a:t>:</a:t>
            </a:r>
          </a:p>
          <a:p>
            <a:pPr lvl="1">
              <a:spcAft>
                <a:spcPts val="0"/>
              </a:spcAft>
            </a:pPr>
            <a:r>
              <a:rPr lang="sv-SE" sz="2000"/>
              <a:t>Vara på obestånd, under rekonstruktion eller skyldigt att upprätta en kontrollbalansräkning,</a:t>
            </a:r>
          </a:p>
          <a:p>
            <a:pPr lvl="1">
              <a:spcAft>
                <a:spcPts val="0"/>
              </a:spcAft>
            </a:pPr>
            <a:r>
              <a:rPr lang="sv-SE" sz="2000"/>
              <a:t>Ha skatte- och/eller avgiftsskulder, eller skulder för återkrav för korttidsstöd, som överlämnats till Kronofogden,</a:t>
            </a:r>
          </a:p>
          <a:p>
            <a:pPr lvl="1">
              <a:spcAft>
                <a:spcPts val="0"/>
              </a:spcAft>
            </a:pPr>
            <a:r>
              <a:rPr lang="sv-SE" sz="2000"/>
              <a:t>Ha näringsförbud (eller någon med betydande inflytande i verksamheten)</a:t>
            </a:r>
          </a:p>
          <a:p>
            <a:pPr>
              <a:spcAft>
                <a:spcPts val="0"/>
              </a:spcAft>
            </a:pPr>
            <a:r>
              <a:rPr lang="sv-SE" sz="2000"/>
              <a:t>Du kan söka stöd för 2021 även om ärendet för 2020 inte är avslutad</a:t>
            </a:r>
          </a:p>
          <a:p>
            <a:pPr marL="0" indent="0">
              <a:buNone/>
            </a:pPr>
            <a:endParaRPr lang="sv-SE" sz="180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195882-A6BA-45F3-9A7F-B5CE25C61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614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3F7AD2C-492F-481C-AC8A-AA0657651BAC}"/>
              </a:ext>
            </a:extLst>
          </p:cNvPr>
          <p:cNvSpPr/>
          <p:nvPr/>
        </p:nvSpPr>
        <p:spPr>
          <a:xfrm>
            <a:off x="7815267" y="2623459"/>
            <a:ext cx="3879868" cy="1314178"/>
          </a:xfrm>
          <a:prstGeom prst="rect">
            <a:avLst/>
          </a:prstGeom>
          <a:noFill/>
          <a:ln w="38100">
            <a:solidFill>
              <a:srgbClr val="006D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3C2F340-6C7B-486E-AC7B-2ED963DD3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Testa din rätt till stöd på webben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AC6DDBC-83EB-4231-8955-6A41B07B1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FA47D2-9249-47BB-9AC9-D9D7532062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sz="2000"/>
              <a:t>Korttidsarbete =&gt; Korttidsarbete 2021 =&gt; Testa rätt till stöd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C42D701-C7B4-41D8-B206-B41372528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13" y="1780842"/>
            <a:ext cx="3133329" cy="451875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8643C62-AD8E-44A0-A1BD-3EB0D0FD4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181" y="1736273"/>
            <a:ext cx="3371039" cy="460789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4446770-943A-4510-BFF1-B5FDF71FE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722" y="4111807"/>
            <a:ext cx="3962400" cy="100965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61A37ED-34C8-4F20-9664-BDE870777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017" y="2774224"/>
            <a:ext cx="3695700" cy="101917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957B748-364C-4985-AE14-548C6EC2B671}"/>
              </a:ext>
            </a:extLst>
          </p:cNvPr>
          <p:cNvSpPr/>
          <p:nvPr/>
        </p:nvSpPr>
        <p:spPr>
          <a:xfrm>
            <a:off x="7815267" y="4103914"/>
            <a:ext cx="3879868" cy="131417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074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å_svensk">
  <a:themeElements>
    <a:clrScheme name="Tillväxtverket Blå">
      <a:dk1>
        <a:sysClr val="windowText" lastClr="000000"/>
      </a:dk1>
      <a:lt1>
        <a:sysClr val="window" lastClr="FFFFFF"/>
      </a:lt1>
      <a:dk2>
        <a:srgbClr val="E1EFFF"/>
      </a:dk2>
      <a:lt2>
        <a:srgbClr val="EAF6FB"/>
      </a:lt2>
      <a:accent1>
        <a:srgbClr val="004376"/>
      </a:accent1>
      <a:accent2>
        <a:srgbClr val="92C8EF"/>
      </a:accent2>
      <a:accent3>
        <a:srgbClr val="0076CF"/>
      </a:accent3>
      <a:accent4>
        <a:srgbClr val="007398"/>
      </a:accent4>
      <a:accent5>
        <a:srgbClr val="492069"/>
      </a:accent5>
      <a:accent6>
        <a:srgbClr val="7854BD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illväxtverket Färg 1">
      <a:srgbClr val="492069"/>
    </a:custClr>
    <a:custClr name="Tillväxtverket Färg 2">
      <a:srgbClr val="7854BD"/>
    </a:custClr>
    <a:custClr name="Tillväxtverket Färg 3">
      <a:srgbClr val="C9B8E1"/>
    </a:custClr>
    <a:custClr name="Tillväxtverket Färg 4">
      <a:srgbClr val="006D71"/>
    </a:custClr>
    <a:custClr name="Tillväxtverket Färg 5">
      <a:srgbClr val="A5DDE1"/>
    </a:custClr>
    <a:custClr name="Tillväxtverket Färg 6">
      <a:srgbClr val="02A6A4"/>
    </a:custClr>
    <a:custClr name="Tillväxtverket Färg 7">
      <a:srgbClr val="004376"/>
    </a:custClr>
    <a:custClr name="Tillväxtverket Färg 8">
      <a:srgbClr val="92C8EF"/>
    </a:custClr>
    <a:custClr name="Tillväxtverket Färg 9">
      <a:srgbClr val="0076CF"/>
    </a:custClr>
    <a:custClr name="Tillväxtverket Färg 10 ">
      <a:srgbClr val="007398"/>
    </a:custClr>
  </a:custClrLst>
  <a:extLst>
    <a:ext uri="{05A4C25C-085E-4340-85A3-A5531E510DB2}">
      <thm15:themeFamily xmlns:thm15="http://schemas.microsoft.com/office/thememl/2012/main" name="Presentation1" id="{73D598F1-F814-4E3A-ABA7-D0D0282178E1}" vid="{87BA37DC-29DD-4741-BA55-A9B71C5EE86B}"/>
    </a:ext>
  </a:extLst>
</a:theme>
</file>

<file path=ppt/theme/theme2.xml><?xml version="1.0" encoding="utf-8"?>
<a:theme xmlns:a="http://schemas.openxmlformats.org/drawingml/2006/main" name="Office-tema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5F271ED50F2540BDFFF81DB63AE2D7" ma:contentTypeVersion="10" ma:contentTypeDescription="Skapa ett nytt dokument." ma:contentTypeScope="" ma:versionID="985cd548b4c6d3299d8e193628f733ed">
  <xsd:schema xmlns:xsd="http://www.w3.org/2001/XMLSchema" xmlns:xs="http://www.w3.org/2001/XMLSchema" xmlns:p="http://schemas.microsoft.com/office/2006/metadata/properties" xmlns:ns2="aa295c97-31f7-4e1d-b2f3-a69e9fbdf09e" xmlns:ns3="91b55959-980d-4427-ac08-17596b01b401" targetNamespace="http://schemas.microsoft.com/office/2006/metadata/properties" ma:root="true" ma:fieldsID="f8cf748527af1570a0e91445b60ddcfb" ns2:_="" ns3:_="">
    <xsd:import namespace="aa295c97-31f7-4e1d-b2f3-a69e9fbdf09e"/>
    <xsd:import namespace="91b55959-980d-4427-ac08-17596b01b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95c97-31f7-4e1d-b2f3-a69e9fbdf0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55959-980d-4427-ac08-17596b01b4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1b55959-980d-4427-ac08-17596b01b401">
      <UserInfo>
        <DisplayName>Petter Svärd</DisplayName>
        <AccountId>540</AccountId>
        <AccountType/>
      </UserInfo>
      <UserInfo>
        <DisplayName>Therese Asplund</DisplayName>
        <AccountId>31</AccountId>
        <AccountType/>
      </UserInfo>
      <UserInfo>
        <DisplayName>Michael Heuman</DisplayName>
        <AccountId>55</AccountId>
        <AccountType/>
      </UserInfo>
      <UserInfo>
        <DisplayName>Mikael Blomberg</DisplayName>
        <AccountId>49</AccountId>
        <AccountType/>
      </UserInfo>
      <UserInfo>
        <DisplayName>Laura Brandell Tham</DisplayName>
        <AccountId>12</AccountId>
        <AccountType/>
      </UserInfo>
      <UserInfo>
        <DisplayName>Kadre Pari</DisplayName>
        <AccountId>214</AccountId>
        <AccountType/>
      </UserInfo>
      <UserInfo>
        <DisplayName>Carin Carltoft</DisplayName>
        <AccountId>29</AccountId>
        <AccountType/>
      </UserInfo>
      <UserInfo>
        <DisplayName>Carolina Nilsson</DisplayName>
        <AccountId>541</AccountId>
        <AccountType/>
      </UserInfo>
      <UserInfo>
        <DisplayName>Effie Kourlos</DisplayName>
        <AccountId>52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D7F781-FCD5-4DD3-A88E-C82F965CA762}">
  <ds:schemaRefs>
    <ds:schemaRef ds:uri="91b55959-980d-4427-ac08-17596b01b401"/>
    <ds:schemaRef ds:uri="aa295c97-31f7-4e1d-b2f3-a69e9fbdf0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B985B16-4C01-43B2-914B-102C71641C2C}">
  <ds:schemaRefs>
    <ds:schemaRef ds:uri="91b55959-980d-4427-ac08-17596b01b401"/>
    <ds:schemaRef ds:uri="aa295c97-31f7-4e1d-b2f3-a69e9fbdf09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98E2F71-7A35-4A13-8F59-284B002302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Blå_svensk</Template>
  <TotalTime>122</TotalTime>
  <Words>2653</Words>
  <Application>Microsoft Office PowerPoint</Application>
  <PresentationFormat>Widescreen</PresentationFormat>
  <Paragraphs>237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Blå_svensk</vt:lpstr>
      <vt:lpstr>Tillväxtverkets stöd i pandemin</vt:lpstr>
      <vt:lpstr>Tack för inbjudan!</vt:lpstr>
      <vt:lpstr>Läget i korttidsstödet 2020</vt:lpstr>
      <vt:lpstr>Vad föranleder längre handläggningstider?</vt:lpstr>
      <vt:lpstr>Korttidsstödet 2021</vt:lpstr>
      <vt:lpstr>När öppnar ansökan och vad gäller?</vt:lpstr>
      <vt:lpstr>Hur mycket stöd kan man få?</vt:lpstr>
      <vt:lpstr>Vilka villkor måste uppfyllas?</vt:lpstr>
      <vt:lpstr>Testa din rätt till stöd på webben</vt:lpstr>
      <vt:lpstr>Vad är nytt med stödet 2021? (1/3)</vt:lpstr>
      <vt:lpstr>Vad är nytt med stödet 2021? (2/3)</vt:lpstr>
      <vt:lpstr>Frågor om ekonomiska svårigheter</vt:lpstr>
      <vt:lpstr>Fördjupning: Ekonomiska svårigheter</vt:lpstr>
      <vt:lpstr>Vad är nytt med stödet 2021? (3/3)</vt:lpstr>
      <vt:lpstr>Mer information på vår hemsida</vt:lpstr>
      <vt:lpstr>Repris av det viktigaste att tänka på</vt:lpstr>
      <vt:lpstr> Tack! 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Majewski</dc:creator>
  <cp:lastModifiedBy>Pia Högset</cp:lastModifiedBy>
  <cp:revision>77</cp:revision>
  <dcterms:created xsi:type="dcterms:W3CDTF">2021-03-02T11:44:26Z</dcterms:created>
  <dcterms:modified xsi:type="dcterms:W3CDTF">2021-03-23T12:49:42Z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0x010100E25F271ED50F2540BDFFF81DB63AE2D7</vt:lpwstr>
  </property>
</Properties>
</file>